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Advent Pro SemiBold"/>
      <p:regular r:id="rId52"/>
      <p:bold r:id="rId53"/>
    </p:embeddedFont>
    <p:embeddedFont>
      <p:font typeface="Roboto"/>
      <p:regular r:id="rId54"/>
      <p:bold r:id="rId55"/>
      <p:italic r:id="rId56"/>
      <p:boldItalic r:id="rId57"/>
    </p:embeddedFont>
    <p:embeddedFont>
      <p:font typeface="Fira Sans Extra Condensed Medium"/>
      <p:regular r:id="rId58"/>
      <p:bold r:id="rId59"/>
      <p:italic r:id="rId60"/>
      <p:boldItalic r:id="rId61"/>
    </p:embeddedFont>
    <p:embeddedFont>
      <p:font typeface="Maven Pro"/>
      <p:regular r:id="rId62"/>
      <p:bold r:id="rId63"/>
    </p:embeddedFont>
    <p:embeddedFont>
      <p:font typeface="Share Tech"/>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5" roundtripDataSignature="AMtx7mghRWfq4YGuX7ndXJvzWKzpuhxw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00D984-93FF-4CC8-8D8E-214CBD4F354B}">
  <a:tblStyle styleId="{8600D984-93FF-4CC8-8D8E-214CBD4F354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avenPro-regular.fntdata"/><Relationship Id="rId61" Type="http://schemas.openxmlformats.org/officeDocument/2006/relationships/font" Target="fonts/FiraSansExtraCondensedMedium-boldItalic.fntdata"/><Relationship Id="rId20" Type="http://schemas.openxmlformats.org/officeDocument/2006/relationships/slide" Target="slides/slide15.xml"/><Relationship Id="rId64" Type="http://schemas.openxmlformats.org/officeDocument/2006/relationships/font" Target="fonts/ShareTech-regular.fntdata"/><Relationship Id="rId63" Type="http://schemas.openxmlformats.org/officeDocument/2006/relationships/font" Target="fonts/MavenPro-bold.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FiraSansExtraCondensedMedium-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AdventProSemiBold-bold.fntdata"/><Relationship Id="rId52" Type="http://schemas.openxmlformats.org/officeDocument/2006/relationships/font" Target="fonts/AdventProSemiBold-regular.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FiraSansExtraCondensedMedium-bold.fntdata"/><Relationship Id="rId14" Type="http://schemas.openxmlformats.org/officeDocument/2006/relationships/slide" Target="slides/slide9.xml"/><Relationship Id="rId58" Type="http://schemas.openxmlformats.org/officeDocument/2006/relationships/font" Target="fonts/FiraSansExtraCondensed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492fc1249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0492fc1249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2fe0a1218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02fe0a121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492fc124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492fc124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2fe0a1218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02fe0a1218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492fc1249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0492fc1249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492fc124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10492fc124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2fe0a1218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102fe0a1218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a832eea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a832eea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3d3dca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3d3dca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035e27ff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10035e27ff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a832eea33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ea832eea3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492fc1249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10492fc1249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N"/>
              <a:t>. At the shorter distance of 0.5 m, the ADXL335 can detect all the three cases whilst the MPU6050 can detect all the cases at the distance of 0.5 m and also 1.5 m.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2fe0a1218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02fe0a1218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492fc1249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0492fc1249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N"/>
              <a:t>https://learn.sparkfun.com/tutorials/what-is-an-arduino/all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0492fc1249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10492fc1249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N"/>
              <a:t>https://www.educba.com/arduino-leonardo-vs-uno/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2fe0a1218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02fe0a1218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492fc12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0492fc12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2fe0a1218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02fe0a1218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492fc124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492fc124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4907b647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4907b647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035e27ff5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0035e27ff5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35d2c9b8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35d2c9b8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3d3dca518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03d3dca518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4a28134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04a28134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492fc124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492fc124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04a281343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04a281343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04a281343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04a281343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2fe0a1218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02fe0a1218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492fc124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0492fc124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2fe0a1218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102fe0a1218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35d2c9b8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035d2c9b8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2fe0a1218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102fe0a1218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0492fc124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0492fc124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02fe0a1218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102fe0a1218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2fe0a121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02fe0a121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2fe0a121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02fe0a121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492fc1249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0492fc1249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492fc1249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0492fc1249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492fc1249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0492fc1249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9"/>
          <p:cNvSpPr txBox="1"/>
          <p:nvPr>
            <p:ph type="ctrTitle"/>
          </p:nvPr>
        </p:nvSpPr>
        <p:spPr>
          <a:xfrm>
            <a:off x="1561650" y="751888"/>
            <a:ext cx="60207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19"/>
          <p:cNvSpPr txBox="1"/>
          <p:nvPr>
            <p:ph idx="1" type="subTitle"/>
          </p:nvPr>
        </p:nvSpPr>
        <p:spPr>
          <a:xfrm>
            <a:off x="2924250" y="2804488"/>
            <a:ext cx="3295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19"/>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9"/>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9"/>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9"/>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9"/>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9"/>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p19"/>
          <p:cNvGrpSpPr/>
          <p:nvPr/>
        </p:nvGrpSpPr>
        <p:grpSpPr>
          <a:xfrm>
            <a:off x="8263682" y="-434366"/>
            <a:ext cx="188886" cy="1181532"/>
            <a:chOff x="2877432" y="975334"/>
            <a:chExt cx="188886" cy="1181532"/>
          </a:xfrm>
        </p:grpSpPr>
        <p:sp>
          <p:nvSpPr>
            <p:cNvPr id="18" name="Google Shape;18;p19"/>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9"/>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9"/>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19"/>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19"/>
          <p:cNvGrpSpPr/>
          <p:nvPr/>
        </p:nvGrpSpPr>
        <p:grpSpPr>
          <a:xfrm>
            <a:off x="3090746" y="-533657"/>
            <a:ext cx="98059" cy="1147595"/>
            <a:chOff x="3347921" y="16006"/>
            <a:chExt cx="98059" cy="1147595"/>
          </a:xfrm>
        </p:grpSpPr>
        <p:sp>
          <p:nvSpPr>
            <p:cNvPr id="23" name="Google Shape;23;p19"/>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9"/>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 name="Google Shape;25;p19"/>
          <p:cNvGrpSpPr/>
          <p:nvPr/>
        </p:nvGrpSpPr>
        <p:grpSpPr>
          <a:xfrm>
            <a:off x="4892771" y="-340112"/>
            <a:ext cx="121172" cy="760495"/>
            <a:chOff x="5245196" y="3136513"/>
            <a:chExt cx="121172" cy="760495"/>
          </a:xfrm>
        </p:grpSpPr>
        <p:sp>
          <p:nvSpPr>
            <p:cNvPr id="26" name="Google Shape;26;p1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19"/>
          <p:cNvGrpSpPr/>
          <p:nvPr/>
        </p:nvGrpSpPr>
        <p:grpSpPr>
          <a:xfrm>
            <a:off x="250617" y="2402301"/>
            <a:ext cx="188650" cy="2468355"/>
            <a:chOff x="250617" y="2402301"/>
            <a:chExt cx="188650" cy="2468355"/>
          </a:xfrm>
        </p:grpSpPr>
        <p:sp>
          <p:nvSpPr>
            <p:cNvPr id="29" name="Google Shape;2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p19"/>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9"/>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19"/>
          <p:cNvGrpSpPr/>
          <p:nvPr/>
        </p:nvGrpSpPr>
        <p:grpSpPr>
          <a:xfrm>
            <a:off x="2038689" y="173907"/>
            <a:ext cx="57599" cy="831799"/>
            <a:chOff x="2038689" y="173907"/>
            <a:chExt cx="57599" cy="831799"/>
          </a:xfrm>
        </p:grpSpPr>
        <p:sp>
          <p:nvSpPr>
            <p:cNvPr id="36" name="Google Shape;36;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20"/>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0"/>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 name="Google Shape;41;p20"/>
          <p:cNvGrpSpPr/>
          <p:nvPr/>
        </p:nvGrpSpPr>
        <p:grpSpPr>
          <a:xfrm>
            <a:off x="8263682" y="-434366"/>
            <a:ext cx="188886" cy="1181532"/>
            <a:chOff x="2877432" y="975334"/>
            <a:chExt cx="188886" cy="1181532"/>
          </a:xfrm>
        </p:grpSpPr>
        <p:sp>
          <p:nvSpPr>
            <p:cNvPr id="42" name="Google Shape;42;p2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20"/>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20"/>
          <p:cNvGrpSpPr/>
          <p:nvPr/>
        </p:nvGrpSpPr>
        <p:grpSpPr>
          <a:xfrm>
            <a:off x="3643898" y="-436198"/>
            <a:ext cx="133252" cy="1952377"/>
            <a:chOff x="6780548" y="337714"/>
            <a:chExt cx="133252" cy="1952377"/>
          </a:xfrm>
        </p:grpSpPr>
        <p:sp>
          <p:nvSpPr>
            <p:cNvPr id="47" name="Google Shape;47;p2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20"/>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 name="Google Shape;50;p20"/>
          <p:cNvGrpSpPr/>
          <p:nvPr/>
        </p:nvGrpSpPr>
        <p:grpSpPr>
          <a:xfrm>
            <a:off x="8008096" y="2108910"/>
            <a:ext cx="199001" cy="2139770"/>
            <a:chOff x="8008096" y="2108910"/>
            <a:chExt cx="199001" cy="2139770"/>
          </a:xfrm>
        </p:grpSpPr>
        <p:sp>
          <p:nvSpPr>
            <p:cNvPr id="51" name="Google Shape;51;p2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 name="Google Shape;53;p20"/>
          <p:cNvGrpSpPr/>
          <p:nvPr/>
        </p:nvGrpSpPr>
        <p:grpSpPr>
          <a:xfrm>
            <a:off x="520996" y="1091548"/>
            <a:ext cx="199001" cy="2139770"/>
            <a:chOff x="8008096" y="2108910"/>
            <a:chExt cx="199001" cy="2139770"/>
          </a:xfrm>
        </p:grpSpPr>
        <p:sp>
          <p:nvSpPr>
            <p:cNvPr id="54" name="Google Shape;54;p2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20"/>
          <p:cNvSpPr txBox="1"/>
          <p:nvPr>
            <p:ph type="ctrTitle"/>
          </p:nvPr>
        </p:nvSpPr>
        <p:spPr>
          <a:xfrm>
            <a:off x="2031287" y="1742775"/>
            <a:ext cx="2622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200"/>
              <a:buNone/>
              <a:defRPr sz="4800">
                <a:solidFill>
                  <a:schemeClr val="l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57" name="Google Shape;57;p20"/>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20"/>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9" name="Shape 59"/>
        <p:cNvGrpSpPr/>
        <p:nvPr/>
      </p:nvGrpSpPr>
      <p:grpSpPr>
        <a:xfrm>
          <a:off x="0" y="0"/>
          <a:ext cx="0" cy="0"/>
          <a:chOff x="0" y="0"/>
          <a:chExt cx="0" cy="0"/>
        </a:xfrm>
      </p:grpSpPr>
      <p:sp>
        <p:nvSpPr>
          <p:cNvPr id="60" name="Google Shape;60;p21"/>
          <p:cNvSpPr txBox="1"/>
          <p:nvPr>
            <p:ph idx="1" type="subTitle"/>
          </p:nvPr>
        </p:nvSpPr>
        <p:spPr>
          <a:xfrm>
            <a:off x="6429027"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61" name="Google Shape;61;p21"/>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1"/>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1"/>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1"/>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1"/>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1"/>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1"/>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1"/>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1"/>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1"/>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1"/>
          <p:cNvSpPr txBox="1"/>
          <p:nvPr>
            <p:ph type="ctrTitle"/>
          </p:nvPr>
        </p:nvSpPr>
        <p:spPr>
          <a:xfrm>
            <a:off x="970814" y="3396800"/>
            <a:ext cx="2152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72" name="Google Shape;72;p21"/>
          <p:cNvSpPr txBox="1"/>
          <p:nvPr>
            <p:ph idx="2" type="subTitle"/>
          </p:nvPr>
        </p:nvSpPr>
        <p:spPr>
          <a:xfrm>
            <a:off x="970814"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73" name="Google Shape;73;p21"/>
          <p:cNvSpPr txBox="1"/>
          <p:nvPr>
            <p:ph idx="3" type="title"/>
          </p:nvPr>
        </p:nvSpPr>
        <p:spPr>
          <a:xfrm>
            <a:off x="970814"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2"/>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4" name="Google Shape;74;p21"/>
          <p:cNvSpPr txBox="1"/>
          <p:nvPr>
            <p:ph idx="4" type="ctrTitle"/>
          </p:nvPr>
        </p:nvSpPr>
        <p:spPr>
          <a:xfrm>
            <a:off x="3690348" y="3396800"/>
            <a:ext cx="1386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75" name="Google Shape;75;p21"/>
          <p:cNvSpPr txBox="1"/>
          <p:nvPr>
            <p:ph idx="5" type="subTitle"/>
          </p:nvPr>
        </p:nvSpPr>
        <p:spPr>
          <a:xfrm>
            <a:off x="3690341"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76" name="Google Shape;76;p21"/>
          <p:cNvSpPr txBox="1"/>
          <p:nvPr>
            <p:ph idx="6" type="title"/>
          </p:nvPr>
        </p:nvSpPr>
        <p:spPr>
          <a:xfrm>
            <a:off x="3690341"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3"/>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7" name="Google Shape;77;p21"/>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78" name="Google Shape;78;p21"/>
          <p:cNvSpPr txBox="1"/>
          <p:nvPr>
            <p:ph idx="8" type="ctrTitle"/>
          </p:nvPr>
        </p:nvSpPr>
        <p:spPr>
          <a:xfrm>
            <a:off x="6428436" y="337773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79" name="Google Shape;79;p21"/>
          <p:cNvSpPr txBox="1"/>
          <p:nvPr>
            <p:ph idx="9" type="title"/>
          </p:nvPr>
        </p:nvSpPr>
        <p:spPr>
          <a:xfrm>
            <a:off x="6428436"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80" name="Google Shape;80;p21"/>
          <p:cNvSpPr txBox="1"/>
          <p:nvPr>
            <p:ph idx="13" type="ctrTitle"/>
          </p:nvPr>
        </p:nvSpPr>
        <p:spPr>
          <a:xfrm>
            <a:off x="6429027" y="3396800"/>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22"/>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83" name="Google Shape;83;p22"/>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2"/>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2"/>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2"/>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2"/>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2"/>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2"/>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2"/>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2"/>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2"/>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5" name="Google Shape;95;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6" name="Google Shape;96;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7" name="Shape 9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1pPr>
            <a:lvl2pPr lvl="1"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2pPr>
            <a:lvl3pPr lvl="2"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3pPr>
            <a:lvl4pPr lvl="3"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4pPr>
            <a:lvl5pPr lvl="4"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5pPr>
            <a:lvl6pPr lvl="5"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6pPr>
            <a:lvl7pPr lvl="6"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7pPr>
            <a:lvl8pPr lvl="7"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8pPr>
            <a:lvl9pPr lvl="8"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Maven Pro"/>
              <a:buChar char="●"/>
              <a:defRPr b="0" i="0" sz="1800" u="none" cap="none" strike="noStrike">
                <a:solidFill>
                  <a:schemeClr val="lt1"/>
                </a:solidFill>
                <a:latin typeface="Maven Pro"/>
                <a:ea typeface="Maven Pro"/>
                <a:cs typeface="Maven Pro"/>
                <a:sym typeface="Maven Pro"/>
              </a:defRPr>
            </a:lvl1pPr>
            <a:lvl2pPr indent="-317500" lvl="1" marL="914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2pPr>
            <a:lvl3pPr indent="-317500" lvl="2" marL="1371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3pPr>
            <a:lvl4pPr indent="-317500" lvl="3" marL="18288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4pPr>
            <a:lvl5pPr indent="-317500" lvl="4" marL="22860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5pPr>
            <a:lvl6pPr indent="-317500" lvl="5" marL="27432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6pPr>
            <a:lvl7pPr indent="-317500" lvl="6" marL="3200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7pPr>
            <a:lvl8pPr indent="-317500" lvl="7" marL="3657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8pPr>
            <a:lvl9pPr indent="-317500" lvl="8" marL="4114800" marR="0" rtl="0" algn="l">
              <a:lnSpc>
                <a:spcPct val="115000"/>
              </a:lnSpc>
              <a:spcBef>
                <a:spcPts val="1600"/>
              </a:spcBef>
              <a:spcAft>
                <a:spcPts val="160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drive.google.com/file/d/1CHMuH1IhKriMD-NPLlPyH9W0-k4Qh61e/view" TargetMode="External"/><Relationship Id="rId4"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
          <p:cNvSpPr txBox="1"/>
          <p:nvPr>
            <p:ph type="ctrTitle"/>
          </p:nvPr>
        </p:nvSpPr>
        <p:spPr>
          <a:xfrm>
            <a:off x="1521859" y="347327"/>
            <a:ext cx="6446400" cy="217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IN" sz="4800"/>
              <a:t>Smart Media System using Gesture</a:t>
            </a:r>
            <a:endParaRPr sz="4800"/>
          </a:p>
          <a:p>
            <a:pPr indent="0" lvl="0" marL="0" rtl="0" algn="ctr">
              <a:lnSpc>
                <a:spcPct val="100000"/>
              </a:lnSpc>
              <a:spcBef>
                <a:spcPts val="0"/>
              </a:spcBef>
              <a:spcAft>
                <a:spcPts val="0"/>
              </a:spcAft>
              <a:buNone/>
            </a:pPr>
            <a:r>
              <a:rPr lang="en-IN" sz="4800"/>
              <a:t>C</a:t>
            </a:r>
            <a:r>
              <a:rPr lang="en-IN" sz="4800"/>
              <a:t>ontroller</a:t>
            </a:r>
            <a:endParaRPr sz="4800"/>
          </a:p>
        </p:txBody>
      </p:sp>
      <p:sp>
        <p:nvSpPr>
          <p:cNvPr id="103" name="Google Shape;103;p1"/>
          <p:cNvSpPr/>
          <p:nvPr/>
        </p:nvSpPr>
        <p:spPr>
          <a:xfrm>
            <a:off x="187718" y="225903"/>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
          <p:cNvSpPr/>
          <p:nvPr/>
        </p:nvSpPr>
        <p:spPr>
          <a:xfrm>
            <a:off x="7232223" y="3555920"/>
            <a:ext cx="57834" cy="57834"/>
          </a:xfrm>
          <a:custGeom>
            <a:rect b="b" l="l" r="r" t="t"/>
            <a:pathLst>
              <a:path extrusionOk="0" fill="none" h="2207" w="2207">
                <a:moveTo>
                  <a:pt x="0" y="1"/>
                </a:moveTo>
                <a:lnTo>
                  <a:pt x="2206" y="1"/>
                </a:lnTo>
                <a:lnTo>
                  <a:pt x="2206" y="2207"/>
                </a:lnTo>
                <a:lnTo>
                  <a:pt x="0" y="2207"/>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
          <p:cNvSpPr/>
          <p:nvPr/>
        </p:nvSpPr>
        <p:spPr>
          <a:xfrm>
            <a:off x="4543569" y="494902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
          <p:cNvSpPr/>
          <p:nvPr/>
        </p:nvSpPr>
        <p:spPr>
          <a:xfrm>
            <a:off x="1300691" y="3013636"/>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p1"/>
          <p:cNvGrpSpPr/>
          <p:nvPr/>
        </p:nvGrpSpPr>
        <p:grpSpPr>
          <a:xfrm>
            <a:off x="5663243" y="3928605"/>
            <a:ext cx="121434" cy="1073147"/>
            <a:chOff x="6232314" y="3696331"/>
            <a:chExt cx="121434" cy="1073147"/>
          </a:xfrm>
        </p:grpSpPr>
        <p:sp>
          <p:nvSpPr>
            <p:cNvPr id="109" name="Google Shape;109;p1"/>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 name="Google Shape;111;p1"/>
          <p:cNvGrpSpPr/>
          <p:nvPr/>
        </p:nvGrpSpPr>
        <p:grpSpPr>
          <a:xfrm>
            <a:off x="7527376" y="286620"/>
            <a:ext cx="133252" cy="1952377"/>
            <a:chOff x="6780548" y="337714"/>
            <a:chExt cx="133252" cy="1952377"/>
          </a:xfrm>
        </p:grpSpPr>
        <p:sp>
          <p:nvSpPr>
            <p:cNvPr id="112" name="Google Shape;112;p1"/>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1"/>
          <p:cNvGrpSpPr/>
          <p:nvPr/>
        </p:nvGrpSpPr>
        <p:grpSpPr>
          <a:xfrm>
            <a:off x="1269140" y="705844"/>
            <a:ext cx="199237" cy="2828935"/>
            <a:chOff x="1608717" y="1280046"/>
            <a:chExt cx="199237" cy="2828935"/>
          </a:xfrm>
        </p:grpSpPr>
        <p:sp>
          <p:nvSpPr>
            <p:cNvPr id="115" name="Google Shape;115;p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 name="Google Shape;118;p1"/>
          <p:cNvSpPr/>
          <p:nvPr/>
        </p:nvSpPr>
        <p:spPr>
          <a:xfrm>
            <a:off x="4056668" y="3689192"/>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a:off x="5159257" y="3413237"/>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p1"/>
          <p:cNvGrpSpPr/>
          <p:nvPr/>
        </p:nvGrpSpPr>
        <p:grpSpPr>
          <a:xfrm>
            <a:off x="8708304" y="1602893"/>
            <a:ext cx="199001" cy="2139770"/>
            <a:chOff x="8008096" y="2108910"/>
            <a:chExt cx="199001" cy="2139770"/>
          </a:xfrm>
        </p:grpSpPr>
        <p:sp>
          <p:nvSpPr>
            <p:cNvPr id="121" name="Google Shape;121;p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1"/>
          <p:cNvGrpSpPr/>
          <p:nvPr/>
        </p:nvGrpSpPr>
        <p:grpSpPr>
          <a:xfrm>
            <a:off x="4472500" y="3928605"/>
            <a:ext cx="199001" cy="867199"/>
            <a:chOff x="4475150" y="4052605"/>
            <a:chExt cx="199001" cy="867199"/>
          </a:xfrm>
        </p:grpSpPr>
        <p:sp>
          <p:nvSpPr>
            <p:cNvPr id="124" name="Google Shape;124;p1"/>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1"/>
          <p:cNvSpPr txBox="1"/>
          <p:nvPr/>
        </p:nvSpPr>
        <p:spPr>
          <a:xfrm>
            <a:off x="532787" y="4447754"/>
            <a:ext cx="2704713"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500" u="none" cap="none" strike="noStrike">
                <a:solidFill>
                  <a:schemeClr val="lt1"/>
                </a:solidFill>
                <a:latin typeface="Maven Pro"/>
                <a:ea typeface="Maven Pro"/>
                <a:cs typeface="Maven Pro"/>
                <a:sym typeface="Maven Pro"/>
              </a:rPr>
              <a:t>Supervisor:</a:t>
            </a:r>
            <a:endParaRPr/>
          </a:p>
          <a:p>
            <a:pPr indent="0" lvl="0" marL="0" marR="0" rtl="0" algn="l">
              <a:lnSpc>
                <a:spcPct val="100000"/>
              </a:lnSpc>
              <a:spcBef>
                <a:spcPts val="0"/>
              </a:spcBef>
              <a:spcAft>
                <a:spcPts val="0"/>
              </a:spcAft>
              <a:buNone/>
            </a:pPr>
            <a:r>
              <a:rPr b="1" i="0" lang="en-IN" sz="1500" u="none" cap="none" strike="noStrike">
                <a:solidFill>
                  <a:schemeClr val="lt1"/>
                </a:solidFill>
                <a:latin typeface="Maven Pro"/>
                <a:ea typeface="Maven Pro"/>
                <a:cs typeface="Maven Pro"/>
                <a:sym typeface="Maven Pro"/>
              </a:rPr>
              <a:t>Prof. </a:t>
            </a:r>
            <a:r>
              <a:rPr b="1" lang="en-IN" sz="1500">
                <a:solidFill>
                  <a:schemeClr val="lt1"/>
                </a:solidFill>
                <a:latin typeface="Maven Pro"/>
                <a:ea typeface="Maven Pro"/>
                <a:cs typeface="Maven Pro"/>
                <a:sym typeface="Maven Pro"/>
              </a:rPr>
              <a:t>Arvind Kumar K</a:t>
            </a:r>
            <a:endParaRPr/>
          </a:p>
        </p:txBody>
      </p:sp>
      <p:sp>
        <p:nvSpPr>
          <p:cNvPr id="128" name="Google Shape;128;p1"/>
          <p:cNvSpPr txBox="1"/>
          <p:nvPr/>
        </p:nvSpPr>
        <p:spPr>
          <a:xfrm>
            <a:off x="6202700" y="4044050"/>
            <a:ext cx="2941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500" u="none" cap="none" strike="noStrike">
                <a:solidFill>
                  <a:schemeClr val="lt1"/>
                </a:solidFill>
                <a:latin typeface="Maven Pro"/>
                <a:ea typeface="Maven Pro"/>
                <a:cs typeface="Maven Pro"/>
                <a:sym typeface="Maven Pro"/>
              </a:rPr>
              <a:t>Made by:</a:t>
            </a:r>
            <a:endParaRPr/>
          </a:p>
          <a:p>
            <a:pPr indent="0" lvl="0" marL="0" marR="0" rtl="0" algn="l">
              <a:lnSpc>
                <a:spcPct val="100000"/>
              </a:lnSpc>
              <a:spcBef>
                <a:spcPts val="0"/>
              </a:spcBef>
              <a:spcAft>
                <a:spcPts val="0"/>
              </a:spcAft>
              <a:buNone/>
            </a:pPr>
            <a:r>
              <a:rPr b="1" i="0" lang="en-IN" sz="1500" u="none" cap="none" strike="noStrike">
                <a:solidFill>
                  <a:schemeClr val="lt1"/>
                </a:solidFill>
                <a:latin typeface="Maven Pro"/>
                <a:ea typeface="Maven Pro"/>
                <a:cs typeface="Maven Pro"/>
                <a:sym typeface="Maven Pro"/>
              </a:rPr>
              <a:t>Divij Bahl – 19BCE0789</a:t>
            </a:r>
            <a:endParaRPr b="1" i="0" sz="1500" u="none" cap="none" strike="noStrike">
              <a:solidFill>
                <a:schemeClr val="lt1"/>
              </a:solidFill>
              <a:latin typeface="Maven Pro"/>
              <a:ea typeface="Maven Pro"/>
              <a:cs typeface="Maven Pro"/>
              <a:sym typeface="Maven Pro"/>
            </a:endParaRPr>
          </a:p>
          <a:p>
            <a:pPr indent="0" lvl="0" marL="0" marR="0" rtl="0" algn="l">
              <a:lnSpc>
                <a:spcPct val="100000"/>
              </a:lnSpc>
              <a:spcBef>
                <a:spcPts val="0"/>
              </a:spcBef>
              <a:spcAft>
                <a:spcPts val="0"/>
              </a:spcAft>
              <a:buNone/>
            </a:pPr>
            <a:r>
              <a:rPr b="1" lang="en-IN" sz="1500">
                <a:solidFill>
                  <a:schemeClr val="lt1"/>
                </a:solidFill>
                <a:latin typeface="Maven Pro"/>
                <a:ea typeface="Maven Pro"/>
                <a:cs typeface="Maven Pro"/>
                <a:sym typeface="Maven Pro"/>
              </a:rPr>
              <a:t>Rishabh </a:t>
            </a:r>
            <a:r>
              <a:rPr b="1" lang="en-IN" sz="1500">
                <a:solidFill>
                  <a:schemeClr val="lt1"/>
                </a:solidFill>
                <a:latin typeface="Maven Pro"/>
                <a:ea typeface="Maven Pro"/>
                <a:cs typeface="Maven Pro"/>
                <a:sym typeface="Maven Pro"/>
              </a:rPr>
              <a:t>Keshan - 19BCE2366</a:t>
            </a:r>
            <a:endParaRPr b="1" sz="1500">
              <a:solidFill>
                <a:schemeClr val="lt1"/>
              </a:solidFill>
              <a:latin typeface="Maven Pro"/>
              <a:ea typeface="Maven Pro"/>
              <a:cs typeface="Maven Pro"/>
              <a:sym typeface="Maven Pro"/>
            </a:endParaRPr>
          </a:p>
          <a:p>
            <a:pPr indent="0" lvl="0" marL="0" marR="0" rtl="0" algn="l">
              <a:lnSpc>
                <a:spcPct val="100000"/>
              </a:lnSpc>
              <a:spcBef>
                <a:spcPts val="0"/>
              </a:spcBef>
              <a:spcAft>
                <a:spcPts val="0"/>
              </a:spcAft>
              <a:buNone/>
            </a:pPr>
            <a:r>
              <a:rPr b="1" lang="en-IN" sz="1500">
                <a:solidFill>
                  <a:schemeClr val="lt1"/>
                </a:solidFill>
                <a:latin typeface="Maven Pro"/>
                <a:ea typeface="Maven Pro"/>
                <a:cs typeface="Maven Pro"/>
                <a:sym typeface="Maven Pro"/>
              </a:rPr>
              <a:t>Pratishtha Gaur -19BCE0104</a:t>
            </a:r>
            <a:endParaRPr b="1" sz="1500">
              <a:solidFill>
                <a:schemeClr val="lt1"/>
              </a:solidFill>
              <a:latin typeface="Maven Pro"/>
              <a:ea typeface="Maven Pro"/>
              <a:cs typeface="Maven Pro"/>
              <a:sym typeface="Maven Pro"/>
            </a:endParaRPr>
          </a:p>
        </p:txBody>
      </p:sp>
      <p:pic>
        <p:nvPicPr>
          <p:cNvPr id="129" name="Google Shape;129;p1"/>
          <p:cNvPicPr preferRelativeResize="0"/>
          <p:nvPr/>
        </p:nvPicPr>
        <p:blipFill>
          <a:blip r:embed="rId3">
            <a:alphaModFix/>
          </a:blip>
          <a:stretch>
            <a:fillRect/>
          </a:stretch>
        </p:blipFill>
        <p:spPr>
          <a:xfrm>
            <a:off x="3251463" y="2594925"/>
            <a:ext cx="2924175" cy="156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g10492fc1249_0_82"/>
          <p:cNvGrpSpPr/>
          <p:nvPr/>
        </p:nvGrpSpPr>
        <p:grpSpPr>
          <a:xfrm>
            <a:off x="8763780" y="3343662"/>
            <a:ext cx="121434" cy="1073147"/>
            <a:chOff x="6232314" y="3696331"/>
            <a:chExt cx="121434" cy="1073147"/>
          </a:xfrm>
        </p:grpSpPr>
        <p:sp>
          <p:nvSpPr>
            <p:cNvPr id="236" name="Google Shape;236;g10492fc1249_0_82"/>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10492fc1249_0_82"/>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238" name="Google Shape;238;g10492fc1249_0_82"/>
          <p:cNvGraphicFramePr/>
          <p:nvPr/>
        </p:nvGraphicFramePr>
        <p:xfrm>
          <a:off x="169200" y="182175"/>
          <a:ext cx="3000000" cy="3000000"/>
        </p:xfrm>
        <a:graphic>
          <a:graphicData uri="http://schemas.openxmlformats.org/drawingml/2006/table">
            <a:tbl>
              <a:tblPr>
                <a:noFill/>
                <a:tableStyleId>{8600D984-93FF-4CC8-8D8E-214CBD4F354B}</a:tableStyleId>
              </a:tblPr>
              <a:tblGrid>
                <a:gridCol w="603600"/>
                <a:gridCol w="1929175"/>
                <a:gridCol w="3011575"/>
                <a:gridCol w="3171675"/>
              </a:tblGrid>
              <a:tr h="830525">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NO​</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TITLE​</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IMPLEMENTATION</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CONCLUSION</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r>
              <a:tr h="2497950">
                <a:tc>
                  <a:txBody>
                    <a:bodyPr/>
                    <a:lstStyle/>
                    <a:p>
                      <a:pPr indent="0" lvl="0" marL="101600" marR="76200" rtl="0" algn="l">
                        <a:lnSpc>
                          <a:spcPct val="115000"/>
                        </a:lnSpc>
                        <a:spcBef>
                          <a:spcPts val="1200"/>
                        </a:spcBef>
                        <a:spcAft>
                          <a:spcPts val="1200"/>
                        </a:spcAft>
                        <a:buNone/>
                      </a:pPr>
                      <a:r>
                        <a:rPr lang="en-IN" sz="900">
                          <a:solidFill>
                            <a:schemeClr val="lt1"/>
                          </a:solidFill>
                          <a:latin typeface="Share Tech"/>
                          <a:ea typeface="Share Tech"/>
                          <a:cs typeface="Share Tech"/>
                          <a:sym typeface="Share Tech"/>
                        </a:rPr>
                        <a:t>05</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SzPts val="1100"/>
                        <a:buFont typeface="Arial"/>
                        <a:buNone/>
                      </a:pPr>
                      <a:r>
                        <a:t/>
                      </a:r>
                      <a:endParaRPr sz="900">
                        <a:solidFill>
                          <a:schemeClr val="lt1"/>
                        </a:solidFill>
                        <a:latin typeface="Share Tech"/>
                        <a:ea typeface="Share Tech"/>
                        <a:cs typeface="Share Tech"/>
                        <a:sym typeface="Share Tech"/>
                      </a:endParaRPr>
                    </a:p>
                    <a:p>
                      <a:pPr indent="0" lvl="0" marL="63500" marR="63500" rtl="0" algn="l">
                        <a:lnSpc>
                          <a:spcPct val="115000"/>
                        </a:lnSpc>
                        <a:spcBef>
                          <a:spcPts val="1200"/>
                        </a:spcBef>
                        <a:spcAft>
                          <a:spcPts val="1200"/>
                        </a:spcAft>
                        <a:buClr>
                          <a:srgbClr val="000000"/>
                        </a:buClr>
                        <a:buSzPts val="1100"/>
                        <a:buFont typeface="Arial"/>
                        <a:buNone/>
                      </a:pPr>
                      <a:r>
                        <a:rPr lang="en-IN" sz="900">
                          <a:solidFill>
                            <a:schemeClr val="lt1"/>
                          </a:solidFill>
                          <a:latin typeface="Share Tech"/>
                          <a:ea typeface="Share Tech"/>
                          <a:cs typeface="Share Tech"/>
                          <a:sym typeface="Share Tech"/>
                        </a:rPr>
                        <a:t>Dynamic Hand Gesture Recognition Based on a Leap Motion Controller and Two-Layer Bidirectional Recurrent Neural Network</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marR="63500" rtl="0" algn="l">
                        <a:lnSpc>
                          <a:spcPct val="115000"/>
                        </a:lnSpc>
                        <a:spcBef>
                          <a:spcPts val="1200"/>
                        </a:spcBef>
                        <a:spcAft>
                          <a:spcPts val="0"/>
                        </a:spcAft>
                        <a:buClr>
                          <a:srgbClr val="000000"/>
                        </a:buClr>
                        <a:buSzPts val="1100"/>
                        <a:buFont typeface="Arial"/>
                        <a:buNone/>
                      </a:pPr>
                      <a:r>
                        <a:rPr lang="en-IN" sz="900">
                          <a:solidFill>
                            <a:schemeClr val="lt1"/>
                          </a:solidFill>
                          <a:latin typeface="Share Tech"/>
                          <a:ea typeface="Share Tech"/>
                          <a:cs typeface="Share Tech"/>
                          <a:sym typeface="Share Tech"/>
                        </a:rPr>
                        <a:t>It uses the Leap Motion Controller which senses the palm direction and fingertip positions. The feature extraction uses LMC to detect the hand movements and output them. Then it uses Hidden Conditional Neural Field(HCNF) to classify the detected hand movements into a sample of the American Sign Language(ASL) dataset and other common gestures like poke, pinch, circle.</a:t>
                      </a:r>
                      <a:endParaRPr sz="900">
                        <a:solidFill>
                          <a:schemeClr val="lt1"/>
                        </a:solidFill>
                        <a:latin typeface="Share Tech"/>
                        <a:ea typeface="Share Tech"/>
                        <a:cs typeface="Share Tech"/>
                        <a:sym typeface="Share Tech"/>
                      </a:endParaRPr>
                    </a:p>
                    <a:p>
                      <a:pPr indent="0" lvl="0" marL="0" marR="63500" rtl="0" algn="l">
                        <a:lnSpc>
                          <a:spcPct val="115000"/>
                        </a:lnSpc>
                        <a:spcBef>
                          <a:spcPts val="1200"/>
                        </a:spcBef>
                        <a:spcAft>
                          <a:spcPts val="1200"/>
                        </a:spcAft>
                        <a:buClr>
                          <a:srgbClr val="000000"/>
                        </a:buClr>
                        <a:buSzPts val="1100"/>
                        <a:buFont typeface="Arial"/>
                        <a:buNone/>
                      </a:pPr>
                      <a:r>
                        <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marR="63500" rtl="0" algn="l">
                        <a:lnSpc>
                          <a:spcPct val="115000"/>
                        </a:lnSpc>
                        <a:spcBef>
                          <a:spcPts val="1200"/>
                        </a:spcBef>
                        <a:spcAft>
                          <a:spcPts val="1200"/>
                        </a:spcAft>
                        <a:buClr>
                          <a:srgbClr val="000000"/>
                        </a:buClr>
                        <a:buSzPts val="1100"/>
                        <a:buFont typeface="Arial"/>
                        <a:buNone/>
                      </a:pPr>
                      <a:r>
                        <a:rPr lang="en-IN" sz="900">
                          <a:solidFill>
                            <a:schemeClr val="lt1"/>
                          </a:solidFill>
                          <a:latin typeface="Share Tech"/>
                          <a:ea typeface="Share Tech"/>
                          <a:cs typeface="Share Tech"/>
                          <a:sym typeface="Share Tech"/>
                        </a:rPr>
                        <a:t>A new method is proposed to detect dynamic hand gestures. On the ASL dataset with 360 samples, the system achieves accuracies of 100% and 96.3% on the training and testing sets. On the ASL dataset with 480 samples, the system achieves accuracies of 100% and 95.2%. On the Handicraft-Gesture dataset, the system achieves accuracies of 100% and 96.7%</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02fe0a1218_0_44"/>
          <p:cNvSpPr txBox="1"/>
          <p:nvPr>
            <p:ph type="ctrTitle"/>
          </p:nvPr>
        </p:nvSpPr>
        <p:spPr>
          <a:xfrm>
            <a:off x="1152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BLOCK DIAGRAM</a:t>
            </a:r>
            <a:endParaRPr sz="5400"/>
          </a:p>
        </p:txBody>
      </p:sp>
      <p:sp>
        <p:nvSpPr>
          <p:cNvPr id="244" name="Google Shape;244;g102fe0a1218_0_44"/>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102fe0a1218_0_44"/>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04</a:t>
            </a:r>
            <a:endParaRPr>
              <a:solidFill>
                <a:schemeClr val="dk2"/>
              </a:solidFill>
            </a:endParaRPr>
          </a:p>
        </p:txBody>
      </p:sp>
      <p:sp>
        <p:nvSpPr>
          <p:cNvPr id="246" name="Google Shape;246;g102fe0a1218_0_44"/>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102fe0a1218_0_44"/>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8" name="Google Shape;248;g102fe0a1218_0_44"/>
          <p:cNvCxnSpPr>
            <a:stCxn id="244"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0492fc1249_0_9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Block Diagram____</a:t>
            </a:r>
            <a:endParaRPr/>
          </a:p>
        </p:txBody>
      </p:sp>
      <p:pic>
        <p:nvPicPr>
          <p:cNvPr id="254" name="Google Shape;254;g10492fc1249_0_96"/>
          <p:cNvPicPr preferRelativeResize="0"/>
          <p:nvPr/>
        </p:nvPicPr>
        <p:blipFill>
          <a:blip r:embed="rId3">
            <a:alphaModFix/>
          </a:blip>
          <a:stretch>
            <a:fillRect/>
          </a:stretch>
        </p:blipFill>
        <p:spPr>
          <a:xfrm>
            <a:off x="1601550" y="1101075"/>
            <a:ext cx="5266959" cy="3849225"/>
          </a:xfrm>
          <a:prstGeom prst="rect">
            <a:avLst/>
          </a:prstGeom>
          <a:noFill/>
          <a:ln>
            <a:noFill/>
          </a:ln>
        </p:spPr>
      </p:pic>
      <p:sp>
        <p:nvSpPr>
          <p:cNvPr id="255" name="Google Shape;255;g10492fc1249_0_96"/>
          <p:cNvSpPr/>
          <p:nvPr/>
        </p:nvSpPr>
        <p:spPr>
          <a:xfrm>
            <a:off x="3724286"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0492fc1249_0_96"/>
          <p:cNvSpPr/>
          <p:nvPr/>
        </p:nvSpPr>
        <p:spPr>
          <a:xfrm>
            <a:off x="3897096" y="825275"/>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02fe0a1218_0_53"/>
          <p:cNvSpPr txBox="1"/>
          <p:nvPr>
            <p:ph type="ctrTitle"/>
          </p:nvPr>
        </p:nvSpPr>
        <p:spPr>
          <a:xfrm>
            <a:off x="1152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COMPONENTS</a:t>
            </a:r>
            <a:endParaRPr sz="5400"/>
          </a:p>
        </p:txBody>
      </p:sp>
      <p:sp>
        <p:nvSpPr>
          <p:cNvPr id="262" name="Google Shape;262;g102fe0a1218_0_53"/>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102fe0a1218_0_53"/>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05</a:t>
            </a:r>
            <a:endParaRPr>
              <a:solidFill>
                <a:schemeClr val="dk2"/>
              </a:solidFill>
            </a:endParaRPr>
          </a:p>
        </p:txBody>
      </p:sp>
      <p:sp>
        <p:nvSpPr>
          <p:cNvPr id="264" name="Google Shape;264;g102fe0a1218_0_53"/>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102fe0a1218_0_53"/>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g102fe0a1218_0_53"/>
          <p:cNvCxnSpPr>
            <a:stCxn id="262"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0492fc1249_0_103"/>
          <p:cNvSpPr txBox="1"/>
          <p:nvPr>
            <p:ph idx="7" type="ctrTitle"/>
          </p:nvPr>
        </p:nvSpPr>
        <p:spPr>
          <a:xfrm>
            <a:off x="618825" y="411675"/>
            <a:ext cx="5239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600"/>
              <a:t>Hardware Components___</a:t>
            </a:r>
            <a:endParaRPr/>
          </a:p>
        </p:txBody>
      </p:sp>
      <p:sp>
        <p:nvSpPr>
          <p:cNvPr id="272" name="Google Shape;272;g10492fc1249_0_103"/>
          <p:cNvSpPr txBox="1"/>
          <p:nvPr/>
        </p:nvSpPr>
        <p:spPr>
          <a:xfrm>
            <a:off x="3968525" y="1057276"/>
            <a:ext cx="4916700" cy="3509400"/>
          </a:xfrm>
          <a:prstGeom prst="rect">
            <a:avLst/>
          </a:prstGeom>
          <a:noFill/>
          <a:ln>
            <a:noFill/>
          </a:ln>
        </p:spPr>
        <p:txBody>
          <a:bodyPr anchorCtr="0" anchor="t" bIns="45700" lIns="91425" spcFirstLastPara="1" rIns="91425" wrap="square" tIns="45700">
            <a:spAutoFit/>
          </a:bodyPr>
          <a:lstStyle/>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Arduino </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MPU6050</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MEMS gyroscope</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Accelerometer</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USB cable</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Breadboard</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Jumper wire</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Push buttons</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I2C digital communication interfaces.</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Data registers for storing sensor data.</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Programmable interrupts.</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Temperature sensor.</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Status register</a:t>
            </a:r>
            <a:endParaRPr sz="1500">
              <a:solidFill>
                <a:schemeClr val="lt1"/>
              </a:solidFill>
              <a:latin typeface="Maven Pro"/>
              <a:ea typeface="Maven Pro"/>
              <a:cs typeface="Maven Pro"/>
              <a:sym typeface="Maven Pro"/>
            </a:endParaRPr>
          </a:p>
        </p:txBody>
      </p:sp>
      <p:grpSp>
        <p:nvGrpSpPr>
          <p:cNvPr id="273" name="Google Shape;273;g10492fc1249_0_103"/>
          <p:cNvGrpSpPr/>
          <p:nvPr/>
        </p:nvGrpSpPr>
        <p:grpSpPr>
          <a:xfrm>
            <a:off x="8763780" y="3343662"/>
            <a:ext cx="121434" cy="1073147"/>
            <a:chOff x="6232314" y="3696331"/>
            <a:chExt cx="121434" cy="1073147"/>
          </a:xfrm>
        </p:grpSpPr>
        <p:sp>
          <p:nvSpPr>
            <p:cNvPr id="274" name="Google Shape;274;g10492fc1249_0_10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10492fc1249_0_10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6" name="Google Shape;276;g10492fc1249_0_103"/>
          <p:cNvPicPr preferRelativeResize="0"/>
          <p:nvPr/>
        </p:nvPicPr>
        <p:blipFill>
          <a:blip r:embed="rId3">
            <a:alphaModFix/>
          </a:blip>
          <a:stretch>
            <a:fillRect/>
          </a:stretch>
        </p:blipFill>
        <p:spPr>
          <a:xfrm>
            <a:off x="213625" y="1580475"/>
            <a:ext cx="3598640" cy="1982550"/>
          </a:xfrm>
          <a:prstGeom prst="rect">
            <a:avLst/>
          </a:prstGeom>
          <a:noFill/>
          <a:ln>
            <a:noFill/>
          </a:ln>
        </p:spPr>
      </p:pic>
      <p:sp>
        <p:nvSpPr>
          <p:cNvPr id="277" name="Google Shape;277;g10492fc1249_0_103"/>
          <p:cNvSpPr/>
          <p:nvPr/>
        </p:nvSpPr>
        <p:spPr>
          <a:xfrm>
            <a:off x="5604112"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0492fc1249_0_103"/>
          <p:cNvSpPr/>
          <p:nvPr/>
        </p:nvSpPr>
        <p:spPr>
          <a:xfrm>
            <a:off x="5756512"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0492fc1249_0_114"/>
          <p:cNvSpPr txBox="1"/>
          <p:nvPr>
            <p:ph idx="7" type="ctrTitle"/>
          </p:nvPr>
        </p:nvSpPr>
        <p:spPr>
          <a:xfrm>
            <a:off x="618825" y="411675"/>
            <a:ext cx="5157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600"/>
              <a:t>Software Components____</a:t>
            </a:r>
            <a:endParaRPr/>
          </a:p>
        </p:txBody>
      </p:sp>
      <p:sp>
        <p:nvSpPr>
          <p:cNvPr id="284" name="Google Shape;284;g10492fc1249_0_114"/>
          <p:cNvSpPr txBox="1"/>
          <p:nvPr/>
        </p:nvSpPr>
        <p:spPr>
          <a:xfrm>
            <a:off x="3968514" y="1612864"/>
            <a:ext cx="4916700" cy="2888700"/>
          </a:xfrm>
          <a:prstGeom prst="rect">
            <a:avLst/>
          </a:prstGeom>
          <a:noFill/>
          <a:ln>
            <a:noFill/>
          </a:ln>
        </p:spPr>
        <p:txBody>
          <a:bodyPr anchorCtr="0" anchor="t" bIns="45700" lIns="91425" spcFirstLastPara="1" rIns="91425" wrap="square" tIns="45700">
            <a:spAutoFit/>
          </a:bodyPr>
          <a:lstStyle/>
          <a:p>
            <a:pPr indent="-323850" lvl="0" marL="457200" rtl="0" algn="l">
              <a:lnSpc>
                <a:spcPct val="150000"/>
              </a:lnSpc>
              <a:spcBef>
                <a:spcPts val="100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Objective C</a:t>
            </a:r>
            <a:endParaRPr sz="1500">
              <a:solidFill>
                <a:schemeClr val="lt1"/>
              </a:solidFill>
              <a:latin typeface="Maven Pro"/>
              <a:ea typeface="Maven Pro"/>
              <a:cs typeface="Maven Pro"/>
              <a:sym typeface="Maven Pro"/>
            </a:endParaRPr>
          </a:p>
          <a:p>
            <a:pPr indent="-323850" lvl="0" marL="457200" rtl="0" algn="l">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Arduino software</a:t>
            </a:r>
            <a:endParaRPr sz="1500">
              <a:solidFill>
                <a:schemeClr val="lt1"/>
              </a:solidFill>
              <a:latin typeface="Maven Pro"/>
              <a:ea typeface="Maven Pro"/>
              <a:cs typeface="Maven Pro"/>
              <a:sym typeface="Maven Pro"/>
            </a:endParaRPr>
          </a:p>
          <a:p>
            <a:pPr indent="0" lvl="0" marL="0" rtl="0" algn="l">
              <a:lnSpc>
                <a:spcPct val="90000"/>
              </a:lnSpc>
              <a:spcBef>
                <a:spcPts val="1000"/>
              </a:spcBef>
              <a:spcAft>
                <a:spcPts val="0"/>
              </a:spcAft>
              <a:buNone/>
            </a:pPr>
            <a:r>
              <a:rPr lang="en-IN" sz="1500">
                <a:solidFill>
                  <a:schemeClr val="lt1"/>
                </a:solidFill>
                <a:latin typeface="Maven Pro"/>
                <a:ea typeface="Maven Pro"/>
                <a:cs typeface="Maven Pro"/>
                <a:sym typeface="Maven Pro"/>
              </a:rPr>
              <a:t>Dependencies</a:t>
            </a:r>
            <a:endParaRPr sz="1500">
              <a:solidFill>
                <a:schemeClr val="lt1"/>
              </a:solidFill>
              <a:latin typeface="Maven Pro"/>
              <a:ea typeface="Maven Pro"/>
              <a:cs typeface="Maven Pro"/>
              <a:sym typeface="Maven Pro"/>
            </a:endParaRPr>
          </a:p>
          <a:p>
            <a:pPr indent="-323850" lvl="0" marL="457200" rtl="0" algn="l">
              <a:lnSpc>
                <a:spcPct val="150000"/>
              </a:lnSpc>
              <a:spcBef>
                <a:spcPts val="100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Wire.h library</a:t>
            </a:r>
            <a:endParaRPr sz="1500">
              <a:solidFill>
                <a:schemeClr val="lt1"/>
              </a:solidFill>
              <a:latin typeface="Maven Pro"/>
              <a:ea typeface="Maven Pro"/>
              <a:cs typeface="Maven Pro"/>
              <a:sym typeface="Maven Pro"/>
            </a:endParaRPr>
          </a:p>
          <a:p>
            <a:pPr indent="-323850" lvl="0" marL="457200" rtl="0" algn="l">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I2Cdev.h library</a:t>
            </a:r>
            <a:endParaRPr sz="1500">
              <a:solidFill>
                <a:schemeClr val="lt1"/>
              </a:solidFill>
              <a:latin typeface="Maven Pro"/>
              <a:ea typeface="Maven Pro"/>
              <a:cs typeface="Maven Pro"/>
              <a:sym typeface="Maven Pro"/>
            </a:endParaRPr>
          </a:p>
          <a:p>
            <a:pPr indent="-323850" lvl="0" marL="457200" rtl="0" algn="l">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MPU6050.h </a:t>
            </a:r>
            <a:r>
              <a:rPr lang="en-IN" sz="1500">
                <a:solidFill>
                  <a:schemeClr val="lt1"/>
                </a:solidFill>
                <a:latin typeface="Maven Pro"/>
                <a:ea typeface="Maven Pro"/>
                <a:cs typeface="Maven Pro"/>
                <a:sym typeface="Maven Pro"/>
              </a:rPr>
              <a:t>library</a:t>
            </a:r>
            <a:endParaRPr sz="1500">
              <a:solidFill>
                <a:schemeClr val="lt1"/>
              </a:solidFill>
              <a:latin typeface="Maven Pro"/>
              <a:ea typeface="Maven Pro"/>
              <a:cs typeface="Maven Pro"/>
              <a:sym typeface="Maven Pro"/>
            </a:endParaRPr>
          </a:p>
          <a:p>
            <a:pPr indent="-323850" lvl="0" marL="457200" rtl="0" algn="l">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Mouse.h library</a:t>
            </a:r>
            <a:endParaRPr sz="1500">
              <a:solidFill>
                <a:schemeClr val="lt1"/>
              </a:solidFill>
              <a:latin typeface="Maven Pro"/>
              <a:ea typeface="Maven Pro"/>
              <a:cs typeface="Maven Pro"/>
              <a:sym typeface="Maven Pro"/>
            </a:endParaRPr>
          </a:p>
          <a:p>
            <a:pPr indent="0" lvl="0" marL="0" marR="0" rtl="0" algn="just">
              <a:lnSpc>
                <a:spcPct val="115000"/>
              </a:lnSpc>
              <a:spcBef>
                <a:spcPts val="0"/>
              </a:spcBef>
              <a:spcAft>
                <a:spcPts val="0"/>
              </a:spcAft>
              <a:buNone/>
            </a:pPr>
            <a:r>
              <a:t/>
            </a:r>
            <a:endParaRPr sz="1500">
              <a:solidFill>
                <a:schemeClr val="lt1"/>
              </a:solidFill>
              <a:latin typeface="Maven Pro"/>
              <a:ea typeface="Maven Pro"/>
              <a:cs typeface="Maven Pro"/>
              <a:sym typeface="Maven Pro"/>
            </a:endParaRPr>
          </a:p>
        </p:txBody>
      </p:sp>
      <p:grpSp>
        <p:nvGrpSpPr>
          <p:cNvPr id="285" name="Google Shape;285;g10492fc1249_0_114"/>
          <p:cNvGrpSpPr/>
          <p:nvPr/>
        </p:nvGrpSpPr>
        <p:grpSpPr>
          <a:xfrm>
            <a:off x="8763780" y="3343662"/>
            <a:ext cx="121434" cy="1073147"/>
            <a:chOff x="6232314" y="3696331"/>
            <a:chExt cx="121434" cy="1073147"/>
          </a:xfrm>
        </p:grpSpPr>
        <p:sp>
          <p:nvSpPr>
            <p:cNvPr id="286" name="Google Shape;286;g10492fc1249_0_114"/>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10492fc1249_0_114"/>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9 Examples of Social Engineering Attacks | Terranova Security" id="288" name="Google Shape;288;g10492fc1249_0_114"/>
          <p:cNvPicPr preferRelativeResize="0"/>
          <p:nvPr/>
        </p:nvPicPr>
        <p:blipFill rotWithShape="1">
          <a:blip r:embed="rId3">
            <a:alphaModFix/>
          </a:blip>
          <a:srcRect b="0" l="0" r="0" t="0"/>
          <a:stretch/>
        </p:blipFill>
        <p:spPr>
          <a:xfrm>
            <a:off x="315153" y="1612876"/>
            <a:ext cx="3358854" cy="1917747"/>
          </a:xfrm>
          <a:prstGeom prst="rect">
            <a:avLst/>
          </a:prstGeom>
          <a:noFill/>
          <a:ln>
            <a:noFill/>
          </a:ln>
        </p:spPr>
      </p:pic>
      <p:sp>
        <p:nvSpPr>
          <p:cNvPr id="289" name="Google Shape;289;g10492fc1249_0_114"/>
          <p:cNvSpPr/>
          <p:nvPr/>
        </p:nvSpPr>
        <p:spPr>
          <a:xfrm>
            <a:off x="5604112"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0492fc1249_0_114"/>
          <p:cNvSpPr/>
          <p:nvPr/>
        </p:nvSpPr>
        <p:spPr>
          <a:xfrm>
            <a:off x="5756512"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g10492fc1249_0_114"/>
          <p:cNvPicPr preferRelativeResize="0"/>
          <p:nvPr/>
        </p:nvPicPr>
        <p:blipFill>
          <a:blip r:embed="rId4">
            <a:alphaModFix/>
          </a:blip>
          <a:stretch>
            <a:fillRect/>
          </a:stretch>
        </p:blipFill>
        <p:spPr>
          <a:xfrm>
            <a:off x="234170" y="1383995"/>
            <a:ext cx="3520801" cy="2934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02fe0a1218_0_62"/>
          <p:cNvSpPr txBox="1"/>
          <p:nvPr>
            <p:ph type="ctrTitle"/>
          </p:nvPr>
        </p:nvSpPr>
        <p:spPr>
          <a:xfrm>
            <a:off x="1152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FEATURES</a:t>
            </a:r>
            <a:endParaRPr sz="5400"/>
          </a:p>
        </p:txBody>
      </p:sp>
      <p:sp>
        <p:nvSpPr>
          <p:cNvPr id="297" name="Google Shape;297;g102fe0a1218_0_62"/>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102fe0a1218_0_62"/>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06</a:t>
            </a:r>
            <a:endParaRPr>
              <a:solidFill>
                <a:schemeClr val="dk2"/>
              </a:solidFill>
            </a:endParaRPr>
          </a:p>
        </p:txBody>
      </p:sp>
      <p:sp>
        <p:nvSpPr>
          <p:cNvPr id="299" name="Google Shape;299;g102fe0a1218_0_62"/>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102fe0a1218_0_62"/>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1" name="Google Shape;301;g102fe0a1218_0_62"/>
          <p:cNvCxnSpPr>
            <a:stCxn id="297"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ea832eea33_0_14"/>
          <p:cNvSpPr txBox="1"/>
          <p:nvPr>
            <p:ph idx="3" type="title"/>
          </p:nvPr>
        </p:nvSpPr>
        <p:spPr>
          <a:xfrm>
            <a:off x="618825" y="2677650"/>
            <a:ext cx="2548200" cy="130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N" sz="3200"/>
              <a:t>Digital motion sensor</a:t>
            </a:r>
            <a:endParaRPr sz="3200"/>
          </a:p>
        </p:txBody>
      </p:sp>
      <p:sp>
        <p:nvSpPr>
          <p:cNvPr id="307" name="Google Shape;307;gea832eea33_0_14"/>
          <p:cNvSpPr txBox="1"/>
          <p:nvPr>
            <p:ph idx="6" type="title"/>
          </p:nvPr>
        </p:nvSpPr>
        <p:spPr>
          <a:xfrm>
            <a:off x="3494150" y="2874475"/>
            <a:ext cx="2548200" cy="8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N" sz="3200"/>
              <a:t>Temperature Sensor</a:t>
            </a:r>
            <a:endParaRPr sz="3200"/>
          </a:p>
        </p:txBody>
      </p:sp>
      <p:sp>
        <p:nvSpPr>
          <p:cNvPr id="308" name="Google Shape;308;gea832eea33_0_14"/>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Other Features ____</a:t>
            </a:r>
            <a:endParaRPr/>
          </a:p>
        </p:txBody>
      </p:sp>
      <p:sp>
        <p:nvSpPr>
          <p:cNvPr id="309" name="Google Shape;309;gea832eea33_0_14"/>
          <p:cNvSpPr txBox="1"/>
          <p:nvPr>
            <p:ph idx="9" type="title"/>
          </p:nvPr>
        </p:nvSpPr>
        <p:spPr>
          <a:xfrm>
            <a:off x="6042351" y="2798275"/>
            <a:ext cx="3086700" cy="103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N" sz="3200"/>
              <a:t>Gyroscope for direction sensing</a:t>
            </a:r>
            <a:endParaRPr sz="3200"/>
          </a:p>
        </p:txBody>
      </p:sp>
      <p:sp>
        <p:nvSpPr>
          <p:cNvPr id="310" name="Google Shape;310;gea832eea33_0_14"/>
          <p:cNvSpPr/>
          <p:nvPr/>
        </p:nvSpPr>
        <p:spPr>
          <a:xfrm>
            <a:off x="4391059" y="806225"/>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ea832eea33_0_14"/>
          <p:cNvSpPr/>
          <p:nvPr/>
        </p:nvSpPr>
        <p:spPr>
          <a:xfrm>
            <a:off x="4036452" y="805374"/>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ea832eea33_0_14"/>
          <p:cNvSpPr/>
          <p:nvPr/>
        </p:nvSpPr>
        <p:spPr>
          <a:xfrm>
            <a:off x="6697275" y="1487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ea832eea33_0_14"/>
          <p:cNvSpPr txBox="1"/>
          <p:nvPr>
            <p:ph idx="3" type="title"/>
          </p:nvPr>
        </p:nvSpPr>
        <p:spPr>
          <a:xfrm>
            <a:off x="6749300" y="1741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03</a:t>
            </a:r>
            <a:endParaRPr>
              <a:solidFill>
                <a:schemeClr val="dk2"/>
              </a:solidFill>
            </a:endParaRPr>
          </a:p>
        </p:txBody>
      </p:sp>
      <p:sp>
        <p:nvSpPr>
          <p:cNvPr id="314" name="Google Shape;314;gea832eea33_0_14"/>
          <p:cNvSpPr/>
          <p:nvPr/>
        </p:nvSpPr>
        <p:spPr>
          <a:xfrm>
            <a:off x="3801675" y="1487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ea832eea33_0_14"/>
          <p:cNvSpPr txBox="1"/>
          <p:nvPr>
            <p:ph idx="3" type="title"/>
          </p:nvPr>
        </p:nvSpPr>
        <p:spPr>
          <a:xfrm>
            <a:off x="3853700" y="1741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02</a:t>
            </a:r>
            <a:endParaRPr>
              <a:solidFill>
                <a:schemeClr val="dk2"/>
              </a:solidFill>
            </a:endParaRPr>
          </a:p>
        </p:txBody>
      </p:sp>
      <p:sp>
        <p:nvSpPr>
          <p:cNvPr id="316" name="Google Shape;316;gea832eea33_0_14"/>
          <p:cNvSpPr/>
          <p:nvPr/>
        </p:nvSpPr>
        <p:spPr>
          <a:xfrm>
            <a:off x="982275" y="14113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gea832eea33_0_14"/>
          <p:cNvSpPr txBox="1"/>
          <p:nvPr>
            <p:ph idx="3" type="title"/>
          </p:nvPr>
        </p:nvSpPr>
        <p:spPr>
          <a:xfrm>
            <a:off x="1034300" y="16650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01</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9"/>
          <p:cNvSpPr txBox="1"/>
          <p:nvPr>
            <p:ph type="ctrTitle"/>
          </p:nvPr>
        </p:nvSpPr>
        <p:spPr>
          <a:xfrm>
            <a:off x="1152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METHODOLOGY</a:t>
            </a:r>
            <a:endParaRPr sz="5400"/>
          </a:p>
        </p:txBody>
      </p:sp>
      <p:sp>
        <p:nvSpPr>
          <p:cNvPr id="323" name="Google Shape;323;p9"/>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9"/>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07</a:t>
            </a:r>
            <a:endParaRPr>
              <a:solidFill>
                <a:schemeClr val="dk2"/>
              </a:solidFill>
            </a:endParaRPr>
          </a:p>
        </p:txBody>
      </p:sp>
      <p:sp>
        <p:nvSpPr>
          <p:cNvPr id="325" name="Google Shape;325;p9"/>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9"/>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7" name="Google Shape;327;p9"/>
          <p:cNvCxnSpPr>
            <a:stCxn id="323"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03d3dca518_0_0"/>
          <p:cNvSpPr txBox="1"/>
          <p:nvPr>
            <p:ph idx="4294967295"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600"/>
              <a:t>Methodology___ </a:t>
            </a:r>
            <a:endParaRPr sz="3600"/>
          </a:p>
        </p:txBody>
      </p:sp>
      <p:sp>
        <p:nvSpPr>
          <p:cNvPr id="333" name="Google Shape;333;g103d3dca518_0_0"/>
          <p:cNvSpPr txBox="1"/>
          <p:nvPr/>
        </p:nvSpPr>
        <p:spPr>
          <a:xfrm>
            <a:off x="602500" y="1287375"/>
            <a:ext cx="5224800" cy="3771000"/>
          </a:xfrm>
          <a:prstGeom prst="rect">
            <a:avLst/>
          </a:prstGeom>
          <a:noFill/>
          <a:ln>
            <a:noFill/>
          </a:ln>
        </p:spPr>
        <p:txBody>
          <a:bodyPr anchorCtr="0" anchor="t" bIns="45700" lIns="91425" spcFirstLastPara="1" rIns="91425" wrap="square" tIns="45700">
            <a:spAutoFit/>
          </a:bodyPr>
          <a:lstStyle/>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The MPU6050 reads the 3D coordinates of a hand placed over it (x,y,z) - which is read by Arduino Code.</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Based on which threshold values the coordinates fall under, actions are classified.</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This Action value is then read by the program is passed to the GUI setup for smart working. </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We are focusing on smartboard features like drawing along, marking in images and a software simulation of a cube.</a:t>
            </a:r>
            <a:endParaRPr/>
          </a:p>
          <a:p>
            <a:pPr indent="0" lvl="0" marL="0" marR="0" rtl="0" algn="just">
              <a:lnSpc>
                <a:spcPct val="150000"/>
              </a:lnSpc>
              <a:spcBef>
                <a:spcPts val="0"/>
              </a:spcBef>
              <a:spcAft>
                <a:spcPts val="0"/>
              </a:spcAft>
              <a:buNone/>
            </a:pPr>
            <a:r>
              <a:t/>
            </a:r>
            <a:endParaRPr/>
          </a:p>
        </p:txBody>
      </p:sp>
      <p:grpSp>
        <p:nvGrpSpPr>
          <p:cNvPr id="334" name="Google Shape;334;g103d3dca518_0_0"/>
          <p:cNvGrpSpPr/>
          <p:nvPr/>
        </p:nvGrpSpPr>
        <p:grpSpPr>
          <a:xfrm>
            <a:off x="8763780" y="3343662"/>
            <a:ext cx="121434" cy="1073147"/>
            <a:chOff x="6232314" y="3696331"/>
            <a:chExt cx="121434" cy="1073147"/>
          </a:xfrm>
        </p:grpSpPr>
        <p:sp>
          <p:nvSpPr>
            <p:cNvPr id="335" name="Google Shape;335;g103d3dca518_0_0"/>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103d3dca518_0_0"/>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7" name="Google Shape;337;g103d3dca518_0_0"/>
          <p:cNvPicPr preferRelativeResize="0"/>
          <p:nvPr/>
        </p:nvPicPr>
        <p:blipFill>
          <a:blip r:embed="rId3">
            <a:alphaModFix/>
          </a:blip>
          <a:stretch>
            <a:fillRect/>
          </a:stretch>
        </p:blipFill>
        <p:spPr>
          <a:xfrm>
            <a:off x="6571625" y="1643063"/>
            <a:ext cx="2466975" cy="1857375"/>
          </a:xfrm>
          <a:prstGeom prst="rect">
            <a:avLst/>
          </a:prstGeom>
          <a:noFill/>
          <a:ln>
            <a:noFill/>
          </a:ln>
        </p:spPr>
      </p:pic>
      <p:sp>
        <p:nvSpPr>
          <p:cNvPr id="338" name="Google Shape;338;g103d3dca518_0_0"/>
          <p:cNvSpPr/>
          <p:nvPr/>
        </p:nvSpPr>
        <p:spPr>
          <a:xfrm>
            <a:off x="3837225" y="806225"/>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103d3dca518_0_0"/>
          <p:cNvSpPr/>
          <p:nvPr/>
        </p:nvSpPr>
        <p:spPr>
          <a:xfrm>
            <a:off x="3989625" y="805545"/>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0035e27ff5_0_0"/>
          <p:cNvSpPr txBox="1"/>
          <p:nvPr>
            <p:ph type="ctrTitle"/>
          </p:nvPr>
        </p:nvSpPr>
        <p:spPr>
          <a:xfrm>
            <a:off x="618825" y="411675"/>
            <a:ext cx="5822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600"/>
              <a:t>OUR PROJECT TEAM</a:t>
            </a:r>
            <a:endParaRPr/>
          </a:p>
        </p:txBody>
      </p:sp>
      <p:sp>
        <p:nvSpPr>
          <p:cNvPr id="135" name="Google Shape;135;g10035e27ff5_0_0"/>
          <p:cNvSpPr/>
          <p:nvPr/>
        </p:nvSpPr>
        <p:spPr>
          <a:xfrm>
            <a:off x="3887252" y="1316601"/>
            <a:ext cx="72" cy="3058625"/>
          </a:xfrm>
          <a:custGeom>
            <a:rect b="b" l="l" r="r" t="t"/>
            <a:pathLst>
              <a:path extrusionOk="0" fill="none" h="42769" w="1">
                <a:moveTo>
                  <a:pt x="0" y="1"/>
                </a:moveTo>
                <a:lnTo>
                  <a:pt x="0" y="42768"/>
                </a:lnTo>
              </a:path>
            </a:pathLst>
          </a:custGeom>
          <a:noFill/>
          <a:ln cap="flat" cmpd="sng" w="9525">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10035e27ff5_0_0"/>
          <p:cNvSpPr/>
          <p:nvPr/>
        </p:nvSpPr>
        <p:spPr>
          <a:xfrm>
            <a:off x="4933524" y="1316601"/>
            <a:ext cx="72" cy="3058625"/>
          </a:xfrm>
          <a:custGeom>
            <a:rect b="b" l="l" r="r" t="t"/>
            <a:pathLst>
              <a:path extrusionOk="0" fill="none" h="42769" w="1">
                <a:moveTo>
                  <a:pt x="0" y="1"/>
                </a:moveTo>
                <a:lnTo>
                  <a:pt x="0" y="42768"/>
                </a:lnTo>
              </a:path>
            </a:pathLst>
          </a:custGeom>
          <a:noFill/>
          <a:ln cap="flat" cmpd="sng" w="9525">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10035e27ff5_0_0"/>
          <p:cNvSpPr/>
          <p:nvPr/>
        </p:nvSpPr>
        <p:spPr>
          <a:xfrm>
            <a:off x="5919359" y="1316601"/>
            <a:ext cx="72" cy="3058625"/>
          </a:xfrm>
          <a:custGeom>
            <a:rect b="b" l="l" r="r" t="t"/>
            <a:pathLst>
              <a:path extrusionOk="0" fill="none" h="42769" w="1">
                <a:moveTo>
                  <a:pt x="1" y="1"/>
                </a:moveTo>
                <a:lnTo>
                  <a:pt x="1" y="42768"/>
                </a:lnTo>
              </a:path>
            </a:pathLst>
          </a:custGeom>
          <a:noFill/>
          <a:ln cap="flat" cmpd="sng" w="9525">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10035e27ff5_0_0"/>
          <p:cNvSpPr/>
          <p:nvPr/>
        </p:nvSpPr>
        <p:spPr>
          <a:xfrm>
            <a:off x="6905265" y="1316601"/>
            <a:ext cx="72" cy="3058625"/>
          </a:xfrm>
          <a:custGeom>
            <a:rect b="b" l="l" r="r" t="t"/>
            <a:pathLst>
              <a:path extrusionOk="0" fill="none" h="42769" w="1">
                <a:moveTo>
                  <a:pt x="0" y="1"/>
                </a:moveTo>
                <a:lnTo>
                  <a:pt x="0" y="42768"/>
                </a:lnTo>
              </a:path>
            </a:pathLst>
          </a:custGeom>
          <a:noFill/>
          <a:ln cap="flat" cmpd="sng" w="9525">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 name="Google Shape;139;g10035e27ff5_0_0"/>
          <p:cNvGrpSpPr/>
          <p:nvPr/>
        </p:nvGrpSpPr>
        <p:grpSpPr>
          <a:xfrm>
            <a:off x="3768937" y="3569010"/>
            <a:ext cx="4240572" cy="274977"/>
            <a:chOff x="3811494" y="3103763"/>
            <a:chExt cx="4240572" cy="274977"/>
          </a:xfrm>
        </p:grpSpPr>
        <p:sp>
          <p:nvSpPr>
            <p:cNvPr id="140" name="Google Shape;140;g10035e27ff5_0_0"/>
            <p:cNvSpPr/>
            <p:nvPr/>
          </p:nvSpPr>
          <p:spPr>
            <a:xfrm>
              <a:off x="3811498" y="3103763"/>
              <a:ext cx="4240568" cy="106403"/>
            </a:xfrm>
            <a:custGeom>
              <a:rect b="b" l="l" r="r" t="t"/>
              <a:pathLst>
                <a:path extrusionOk="0" h="1488" w="69772">
                  <a:moveTo>
                    <a:pt x="744" y="1"/>
                  </a:moveTo>
                  <a:cubicBezTo>
                    <a:pt x="328" y="1"/>
                    <a:pt x="1" y="341"/>
                    <a:pt x="1" y="744"/>
                  </a:cubicBezTo>
                  <a:cubicBezTo>
                    <a:pt x="1" y="1147"/>
                    <a:pt x="328" y="1488"/>
                    <a:pt x="744" y="1488"/>
                  </a:cubicBezTo>
                  <a:lnTo>
                    <a:pt x="69028" y="1488"/>
                  </a:lnTo>
                  <a:cubicBezTo>
                    <a:pt x="69431" y="1488"/>
                    <a:pt x="69772" y="1147"/>
                    <a:pt x="69772" y="744"/>
                  </a:cubicBezTo>
                  <a:cubicBezTo>
                    <a:pt x="69772" y="341"/>
                    <a:pt x="69431" y="1"/>
                    <a:pt x="690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10035e27ff5_0_0"/>
            <p:cNvSpPr/>
            <p:nvPr/>
          </p:nvSpPr>
          <p:spPr>
            <a:xfrm>
              <a:off x="3811494" y="3272326"/>
              <a:ext cx="1369750" cy="106414"/>
            </a:xfrm>
            <a:custGeom>
              <a:rect b="b" l="l" r="r" t="t"/>
              <a:pathLst>
                <a:path extrusionOk="0" h="1488" w="19154">
                  <a:moveTo>
                    <a:pt x="744" y="0"/>
                  </a:moveTo>
                  <a:cubicBezTo>
                    <a:pt x="328" y="0"/>
                    <a:pt x="1" y="340"/>
                    <a:pt x="1" y="744"/>
                  </a:cubicBezTo>
                  <a:cubicBezTo>
                    <a:pt x="1" y="1159"/>
                    <a:pt x="328" y="1487"/>
                    <a:pt x="744" y="1487"/>
                  </a:cubicBezTo>
                  <a:lnTo>
                    <a:pt x="18410" y="1487"/>
                  </a:lnTo>
                  <a:cubicBezTo>
                    <a:pt x="18826" y="1487"/>
                    <a:pt x="19154" y="1147"/>
                    <a:pt x="19154" y="744"/>
                  </a:cubicBezTo>
                  <a:cubicBezTo>
                    <a:pt x="19154" y="340"/>
                    <a:pt x="18826" y="0"/>
                    <a:pt x="184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g10035e27ff5_0_0"/>
          <p:cNvSpPr/>
          <p:nvPr/>
        </p:nvSpPr>
        <p:spPr>
          <a:xfrm>
            <a:off x="3768917" y="1520583"/>
            <a:ext cx="2876447" cy="105485"/>
          </a:xfrm>
          <a:custGeom>
            <a:rect b="b" l="l" r="r" t="t"/>
            <a:pathLst>
              <a:path extrusionOk="0" h="1475" w="40223">
                <a:moveTo>
                  <a:pt x="744" y="0"/>
                </a:moveTo>
                <a:cubicBezTo>
                  <a:pt x="340" y="0"/>
                  <a:pt x="13" y="328"/>
                  <a:pt x="0" y="744"/>
                </a:cubicBezTo>
                <a:cubicBezTo>
                  <a:pt x="0" y="1147"/>
                  <a:pt x="340" y="1475"/>
                  <a:pt x="744" y="1475"/>
                </a:cubicBezTo>
                <a:lnTo>
                  <a:pt x="39479" y="1475"/>
                </a:lnTo>
                <a:cubicBezTo>
                  <a:pt x="39895" y="1475"/>
                  <a:pt x="40222" y="1147"/>
                  <a:pt x="40222" y="744"/>
                </a:cubicBezTo>
                <a:cubicBezTo>
                  <a:pt x="40222" y="328"/>
                  <a:pt x="39895" y="0"/>
                  <a:pt x="394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10035e27ff5_0_0"/>
          <p:cNvSpPr txBox="1"/>
          <p:nvPr>
            <p:ph idx="4294967295" type="ctrTitle"/>
          </p:nvPr>
        </p:nvSpPr>
        <p:spPr>
          <a:xfrm>
            <a:off x="901884" y="1276896"/>
            <a:ext cx="2256300" cy="393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lt1"/>
              </a:buClr>
              <a:buSzPts val="2800"/>
              <a:buFont typeface="Share Tech"/>
              <a:buNone/>
            </a:pPr>
            <a:r>
              <a:rPr b="0" i="0" lang="en-IN" sz="1800" u="none" cap="none" strike="noStrike">
                <a:solidFill>
                  <a:schemeClr val="accent1"/>
                </a:solidFill>
                <a:latin typeface="Share Tech"/>
                <a:ea typeface="Share Tech"/>
                <a:cs typeface="Share Tech"/>
                <a:sym typeface="Share Tech"/>
              </a:rPr>
              <a:t>Divij Bahl – 19BCE0789</a:t>
            </a:r>
            <a:endParaRPr b="0" i="0" sz="1800" u="none" cap="none" strike="noStrike">
              <a:solidFill>
                <a:schemeClr val="accent1"/>
              </a:solidFill>
              <a:latin typeface="Share Tech"/>
              <a:ea typeface="Share Tech"/>
              <a:cs typeface="Share Tech"/>
              <a:sym typeface="Share Tech"/>
            </a:endParaRPr>
          </a:p>
        </p:txBody>
      </p:sp>
      <p:sp>
        <p:nvSpPr>
          <p:cNvPr id="144" name="Google Shape;144;g10035e27ff5_0_0"/>
          <p:cNvSpPr/>
          <p:nvPr/>
        </p:nvSpPr>
        <p:spPr>
          <a:xfrm>
            <a:off x="3768925" y="2630198"/>
            <a:ext cx="1508556" cy="106414"/>
          </a:xfrm>
          <a:custGeom>
            <a:rect b="b" l="l" r="r" t="t"/>
            <a:pathLst>
              <a:path extrusionOk="0" h="1488" w="21095">
                <a:moveTo>
                  <a:pt x="744" y="1"/>
                </a:moveTo>
                <a:cubicBezTo>
                  <a:pt x="341" y="1"/>
                  <a:pt x="1" y="341"/>
                  <a:pt x="1" y="744"/>
                </a:cubicBezTo>
                <a:cubicBezTo>
                  <a:pt x="1" y="1147"/>
                  <a:pt x="341" y="1488"/>
                  <a:pt x="744" y="1488"/>
                </a:cubicBezTo>
                <a:lnTo>
                  <a:pt x="20351" y="1488"/>
                </a:lnTo>
                <a:cubicBezTo>
                  <a:pt x="20754" y="1488"/>
                  <a:pt x="21094" y="1147"/>
                  <a:pt x="21094" y="744"/>
                </a:cubicBezTo>
                <a:cubicBezTo>
                  <a:pt x="21094" y="341"/>
                  <a:pt x="20754" y="1"/>
                  <a:pt x="203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10035e27ff5_0_0"/>
          <p:cNvSpPr txBox="1"/>
          <p:nvPr>
            <p:ph idx="4294967295" type="ctrTitle"/>
          </p:nvPr>
        </p:nvSpPr>
        <p:spPr>
          <a:xfrm>
            <a:off x="779875" y="2393375"/>
            <a:ext cx="2876400" cy="393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lt1"/>
              </a:buClr>
              <a:buSzPts val="2800"/>
              <a:buFont typeface="Share Tech"/>
              <a:buNone/>
            </a:pPr>
            <a:r>
              <a:rPr lang="en-IN" sz="1800">
                <a:solidFill>
                  <a:schemeClr val="accent2"/>
                </a:solidFill>
              </a:rPr>
              <a:t>Rishabh Keshan</a:t>
            </a:r>
            <a:r>
              <a:rPr b="0" i="0" lang="en-IN" sz="1800" u="none" cap="none" strike="noStrike">
                <a:solidFill>
                  <a:schemeClr val="accent2"/>
                </a:solidFill>
                <a:latin typeface="Share Tech"/>
                <a:ea typeface="Share Tech"/>
                <a:cs typeface="Share Tech"/>
                <a:sym typeface="Share Tech"/>
              </a:rPr>
              <a:t> – 19BCE2366  </a:t>
            </a:r>
            <a:endParaRPr/>
          </a:p>
        </p:txBody>
      </p:sp>
      <p:sp>
        <p:nvSpPr>
          <p:cNvPr id="146" name="Google Shape;146;g10035e27ff5_0_0"/>
          <p:cNvSpPr txBox="1"/>
          <p:nvPr>
            <p:ph idx="4294967295" type="ctrTitle"/>
          </p:nvPr>
        </p:nvSpPr>
        <p:spPr>
          <a:xfrm>
            <a:off x="527975" y="3509850"/>
            <a:ext cx="3037500" cy="393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lt1"/>
              </a:buClr>
              <a:buSzPts val="2800"/>
              <a:buFont typeface="Share Tech"/>
              <a:buNone/>
            </a:pPr>
            <a:r>
              <a:rPr b="0" i="0" lang="en-IN" sz="1800" u="none" cap="none" strike="noStrike">
                <a:solidFill>
                  <a:schemeClr val="accent3"/>
                </a:solidFill>
                <a:latin typeface="Share Tech"/>
                <a:ea typeface="Share Tech"/>
                <a:cs typeface="Share Tech"/>
                <a:sym typeface="Share Tech"/>
              </a:rPr>
              <a:t>    </a:t>
            </a:r>
            <a:r>
              <a:rPr lang="en-IN" sz="1800">
                <a:solidFill>
                  <a:schemeClr val="accent3"/>
                </a:solidFill>
              </a:rPr>
              <a:t>Pratishtha Gaur</a:t>
            </a:r>
            <a:r>
              <a:rPr b="0" i="0" lang="en-IN" sz="1800" u="none" cap="none" strike="noStrike">
                <a:solidFill>
                  <a:schemeClr val="accent3"/>
                </a:solidFill>
                <a:latin typeface="Share Tech"/>
                <a:ea typeface="Share Tech"/>
                <a:cs typeface="Share Tech"/>
                <a:sym typeface="Share Tech"/>
              </a:rPr>
              <a:t> - 19BCE010</a:t>
            </a:r>
            <a:r>
              <a:rPr lang="en-IN" sz="1800">
                <a:solidFill>
                  <a:schemeClr val="accent3"/>
                </a:solidFill>
              </a:rPr>
              <a:t>4   </a:t>
            </a:r>
            <a:endParaRPr/>
          </a:p>
        </p:txBody>
      </p:sp>
      <p:sp>
        <p:nvSpPr>
          <p:cNvPr id="147" name="Google Shape;147;g10035e27ff5_0_0"/>
          <p:cNvSpPr/>
          <p:nvPr/>
        </p:nvSpPr>
        <p:spPr>
          <a:xfrm>
            <a:off x="504465" y="1353242"/>
            <a:ext cx="275400" cy="240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10035e27ff5_0_0"/>
          <p:cNvSpPr/>
          <p:nvPr/>
        </p:nvSpPr>
        <p:spPr>
          <a:xfrm>
            <a:off x="504463" y="2469727"/>
            <a:ext cx="275400" cy="240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10035e27ff5_0_0"/>
          <p:cNvSpPr/>
          <p:nvPr/>
        </p:nvSpPr>
        <p:spPr>
          <a:xfrm>
            <a:off x="504475" y="3509850"/>
            <a:ext cx="275400" cy="24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 name="Google Shape;150;g10035e27ff5_0_0"/>
          <p:cNvGrpSpPr/>
          <p:nvPr/>
        </p:nvGrpSpPr>
        <p:grpSpPr>
          <a:xfrm>
            <a:off x="8484239" y="3244714"/>
            <a:ext cx="121434" cy="1073147"/>
            <a:chOff x="6232314" y="3696331"/>
            <a:chExt cx="121434" cy="1073147"/>
          </a:xfrm>
        </p:grpSpPr>
        <p:sp>
          <p:nvSpPr>
            <p:cNvPr id="151" name="Google Shape;151;g10035e27ff5_0_0"/>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10035e27ff5_0_0"/>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g10035e27ff5_0_0"/>
          <p:cNvSpPr/>
          <p:nvPr/>
        </p:nvSpPr>
        <p:spPr>
          <a:xfrm>
            <a:off x="3768924" y="2462763"/>
            <a:ext cx="2235767" cy="106414"/>
          </a:xfrm>
          <a:custGeom>
            <a:rect b="b" l="l" r="r" t="t"/>
            <a:pathLst>
              <a:path extrusionOk="0" h="1488" w="31264">
                <a:moveTo>
                  <a:pt x="744" y="0"/>
                </a:moveTo>
                <a:cubicBezTo>
                  <a:pt x="341" y="0"/>
                  <a:pt x="1" y="328"/>
                  <a:pt x="1" y="744"/>
                </a:cubicBezTo>
                <a:cubicBezTo>
                  <a:pt x="1" y="1147"/>
                  <a:pt x="341" y="1487"/>
                  <a:pt x="744" y="1487"/>
                </a:cubicBezTo>
                <a:lnTo>
                  <a:pt x="30520" y="1487"/>
                </a:lnTo>
                <a:cubicBezTo>
                  <a:pt x="30923" y="1487"/>
                  <a:pt x="31263" y="1147"/>
                  <a:pt x="31251" y="744"/>
                </a:cubicBezTo>
                <a:cubicBezTo>
                  <a:pt x="31251" y="328"/>
                  <a:pt x="30923" y="0"/>
                  <a:pt x="30520"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g10035e27ff5_0_0"/>
          <p:cNvSpPr/>
          <p:nvPr/>
        </p:nvSpPr>
        <p:spPr>
          <a:xfrm>
            <a:off x="3768917" y="1357385"/>
            <a:ext cx="962415" cy="105556"/>
          </a:xfrm>
          <a:custGeom>
            <a:rect b="b" l="l" r="r" t="t"/>
            <a:pathLst>
              <a:path extrusionOk="0" h="1476" w="13458">
                <a:moveTo>
                  <a:pt x="744" y="1"/>
                </a:moveTo>
                <a:cubicBezTo>
                  <a:pt x="328" y="1"/>
                  <a:pt x="0" y="329"/>
                  <a:pt x="0" y="744"/>
                </a:cubicBezTo>
                <a:cubicBezTo>
                  <a:pt x="0" y="1148"/>
                  <a:pt x="328" y="1475"/>
                  <a:pt x="744" y="1475"/>
                </a:cubicBezTo>
                <a:lnTo>
                  <a:pt x="12714" y="1475"/>
                </a:lnTo>
                <a:cubicBezTo>
                  <a:pt x="13118" y="1475"/>
                  <a:pt x="13458" y="1148"/>
                  <a:pt x="13458" y="744"/>
                </a:cubicBezTo>
                <a:cubicBezTo>
                  <a:pt x="13458" y="329"/>
                  <a:pt x="13118" y="1"/>
                  <a:pt x="12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55" name="Google Shape;155;g10035e27ff5_0_0"/>
          <p:cNvGraphicFramePr/>
          <p:nvPr/>
        </p:nvGraphicFramePr>
        <p:xfrm>
          <a:off x="-35442" y="1233377"/>
          <a:ext cx="3000000" cy="3000000"/>
        </p:xfrm>
        <a:graphic>
          <a:graphicData uri="http://schemas.openxmlformats.org/drawingml/2006/table">
            <a:tbl>
              <a:tblPr>
                <a:noFill/>
                <a:tableStyleId>{8600D984-93FF-4CC8-8D8E-214CBD4F354B}</a:tableStyleId>
              </a:tblPr>
              <a:tblGrid>
                <a:gridCol w="208275"/>
              </a:tblGrid>
              <a:tr h="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ea832eea33_0_3"/>
          <p:cNvSpPr txBox="1"/>
          <p:nvPr>
            <p:ph idx="7" type="ctrTitle"/>
          </p:nvPr>
        </p:nvSpPr>
        <p:spPr>
          <a:xfrm>
            <a:off x="618825" y="410398"/>
            <a:ext cx="4576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600"/>
              <a:t>Methodology___ </a:t>
            </a:r>
            <a:endParaRPr sz="3600"/>
          </a:p>
        </p:txBody>
      </p:sp>
      <p:sp>
        <p:nvSpPr>
          <p:cNvPr id="345" name="Google Shape;345;gea832eea33_0_3"/>
          <p:cNvSpPr txBox="1"/>
          <p:nvPr/>
        </p:nvSpPr>
        <p:spPr>
          <a:xfrm>
            <a:off x="3498100" y="1668375"/>
            <a:ext cx="5224800" cy="2054700"/>
          </a:xfrm>
          <a:prstGeom prst="rect">
            <a:avLst/>
          </a:prstGeom>
          <a:noFill/>
          <a:ln>
            <a:noFill/>
          </a:ln>
        </p:spPr>
        <p:txBody>
          <a:bodyPr anchorCtr="0" anchor="t" bIns="45700" lIns="91425" spcFirstLastPara="1" rIns="91425" wrap="square" tIns="45700">
            <a:spAutoFit/>
          </a:bodyPr>
          <a:lstStyle/>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Communication protocol for detection unit will be I2C</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For sending and receiving data between two or more devices we need a path which is called bus</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It is a bidirectional two-wire bus which is used to send data between integrated circuits.</a:t>
            </a:r>
            <a:endParaRPr/>
          </a:p>
        </p:txBody>
      </p:sp>
      <p:grpSp>
        <p:nvGrpSpPr>
          <p:cNvPr id="346" name="Google Shape;346;gea832eea33_0_3"/>
          <p:cNvGrpSpPr/>
          <p:nvPr/>
        </p:nvGrpSpPr>
        <p:grpSpPr>
          <a:xfrm>
            <a:off x="8763780" y="3343662"/>
            <a:ext cx="121434" cy="1073147"/>
            <a:chOff x="6232314" y="3696331"/>
            <a:chExt cx="121434" cy="1073147"/>
          </a:xfrm>
        </p:grpSpPr>
        <p:sp>
          <p:nvSpPr>
            <p:cNvPr id="347" name="Google Shape;347;gea832eea33_0_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ea832eea33_0_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9" name="Google Shape;349;gea832eea33_0_3"/>
          <p:cNvSpPr/>
          <p:nvPr/>
        </p:nvSpPr>
        <p:spPr>
          <a:xfrm>
            <a:off x="3837225" y="806225"/>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ea832eea33_0_3"/>
          <p:cNvSpPr/>
          <p:nvPr/>
        </p:nvSpPr>
        <p:spPr>
          <a:xfrm>
            <a:off x="3989625" y="805545"/>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gea832eea33_0_3"/>
          <p:cNvPicPr preferRelativeResize="0"/>
          <p:nvPr/>
        </p:nvPicPr>
        <p:blipFill>
          <a:blip r:embed="rId3">
            <a:alphaModFix/>
          </a:blip>
          <a:stretch>
            <a:fillRect/>
          </a:stretch>
        </p:blipFill>
        <p:spPr>
          <a:xfrm>
            <a:off x="261100" y="2013952"/>
            <a:ext cx="3237000" cy="1329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7"/>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600"/>
              <a:t>What is MPU6050?___ </a:t>
            </a:r>
            <a:endParaRPr sz="3600"/>
          </a:p>
        </p:txBody>
      </p:sp>
      <p:sp>
        <p:nvSpPr>
          <p:cNvPr id="357" name="Google Shape;357;p7"/>
          <p:cNvSpPr txBox="1"/>
          <p:nvPr/>
        </p:nvSpPr>
        <p:spPr>
          <a:xfrm>
            <a:off x="602500" y="1287375"/>
            <a:ext cx="5224800" cy="4117500"/>
          </a:xfrm>
          <a:prstGeom prst="rect">
            <a:avLst/>
          </a:prstGeom>
          <a:noFill/>
          <a:ln>
            <a:noFill/>
          </a:ln>
        </p:spPr>
        <p:txBody>
          <a:bodyPr anchorCtr="0" anchor="t" bIns="45700" lIns="91425" spcFirstLastPara="1" rIns="91425" wrap="square" tIns="45700">
            <a:spAutoFit/>
          </a:bodyPr>
          <a:lstStyle/>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MPU6050 is a Micro Electro-mechanical system (MEMS),</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It consists of three-axis accelerometer and three-axis gyroscope. </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Measure velocity, orientation, acceleration, displacement and other motion like features.</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Consists of Digital Motion Processor (DMP), which has property to solve complex calculations.</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Consists of a 16-bit analog to digital converter hardware</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Captures three-dimension motion at the same time.</a:t>
            </a:r>
            <a:endParaRPr/>
          </a:p>
          <a:p>
            <a:pPr indent="0" lvl="0" marL="0" marR="0" rtl="0" algn="just">
              <a:lnSpc>
                <a:spcPct val="150000"/>
              </a:lnSpc>
              <a:spcBef>
                <a:spcPts val="0"/>
              </a:spcBef>
              <a:spcAft>
                <a:spcPts val="0"/>
              </a:spcAft>
              <a:buNone/>
            </a:pPr>
            <a:r>
              <a:t/>
            </a:r>
            <a:endParaRPr/>
          </a:p>
        </p:txBody>
      </p:sp>
      <p:grpSp>
        <p:nvGrpSpPr>
          <p:cNvPr id="358" name="Google Shape;358;p7"/>
          <p:cNvGrpSpPr/>
          <p:nvPr/>
        </p:nvGrpSpPr>
        <p:grpSpPr>
          <a:xfrm>
            <a:off x="8763780" y="3343662"/>
            <a:ext cx="121434" cy="1073147"/>
            <a:chOff x="6232314" y="3696331"/>
            <a:chExt cx="121434" cy="1073147"/>
          </a:xfrm>
        </p:grpSpPr>
        <p:sp>
          <p:nvSpPr>
            <p:cNvPr id="359" name="Google Shape;359;p7"/>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7"/>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1" name="Google Shape;361;p7"/>
          <p:cNvPicPr preferRelativeResize="0"/>
          <p:nvPr/>
        </p:nvPicPr>
        <p:blipFill>
          <a:blip r:embed="rId3">
            <a:alphaModFix/>
          </a:blip>
          <a:stretch>
            <a:fillRect/>
          </a:stretch>
        </p:blipFill>
        <p:spPr>
          <a:xfrm>
            <a:off x="6571625" y="1643063"/>
            <a:ext cx="2466975" cy="1857375"/>
          </a:xfrm>
          <a:prstGeom prst="rect">
            <a:avLst/>
          </a:prstGeom>
          <a:noFill/>
          <a:ln>
            <a:noFill/>
          </a:ln>
        </p:spPr>
      </p:pic>
      <p:sp>
        <p:nvSpPr>
          <p:cNvPr id="362" name="Google Shape;362;p7"/>
          <p:cNvSpPr/>
          <p:nvPr/>
        </p:nvSpPr>
        <p:spPr>
          <a:xfrm>
            <a:off x="4878175" y="806225"/>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4683575" y="80622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0492fc1249_0_48"/>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600"/>
              <a:t>Why MPU6050?___ </a:t>
            </a:r>
            <a:endParaRPr sz="3600"/>
          </a:p>
        </p:txBody>
      </p:sp>
      <p:sp>
        <p:nvSpPr>
          <p:cNvPr id="369" name="Google Shape;369;g10492fc1249_0_48"/>
          <p:cNvSpPr txBox="1"/>
          <p:nvPr/>
        </p:nvSpPr>
        <p:spPr>
          <a:xfrm>
            <a:off x="602500" y="1211175"/>
            <a:ext cx="7447500" cy="3771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IN" sz="1500">
                <a:solidFill>
                  <a:schemeClr val="lt1"/>
                </a:solidFill>
                <a:latin typeface="Maven Pro"/>
                <a:ea typeface="Maven Pro"/>
                <a:cs typeface="Maven Pro"/>
                <a:sym typeface="Maven Pro"/>
              </a:rPr>
              <a:t>3 kinds of </a:t>
            </a:r>
            <a:r>
              <a:rPr lang="en-IN" sz="1500">
                <a:solidFill>
                  <a:schemeClr val="lt1"/>
                </a:solidFill>
                <a:latin typeface="Maven Pro"/>
                <a:ea typeface="Maven Pro"/>
                <a:cs typeface="Maven Pro"/>
                <a:sym typeface="Maven Pro"/>
              </a:rPr>
              <a:t>accelerometer</a:t>
            </a:r>
            <a:r>
              <a:rPr lang="en-IN" sz="1500">
                <a:solidFill>
                  <a:schemeClr val="lt1"/>
                </a:solidFill>
                <a:latin typeface="Maven Pro"/>
                <a:ea typeface="Maven Pro"/>
                <a:cs typeface="Maven Pro"/>
                <a:sym typeface="Maven Pro"/>
              </a:rPr>
              <a:t> </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ADXL 335/345- 3 axis accelerometers. It either uses I2C or SPI communication. It has inbuilt function of free fall detection and Inactivity detection.</a:t>
            </a:r>
            <a:r>
              <a:rPr lang="en-IN" sz="1150">
                <a:solidFill>
                  <a:srgbClr val="282829"/>
                </a:solidFill>
                <a:highlight>
                  <a:srgbClr val="FFFFFF"/>
                </a:highlight>
                <a:latin typeface="Roboto"/>
                <a:ea typeface="Roboto"/>
                <a:cs typeface="Roboto"/>
                <a:sym typeface="Roboto"/>
              </a:rPr>
              <a:t> </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MMA 7361-  3 axis </a:t>
            </a:r>
            <a:r>
              <a:rPr lang="en-IN" sz="1500">
                <a:solidFill>
                  <a:schemeClr val="lt1"/>
                </a:solidFill>
                <a:latin typeface="Maven Pro"/>
                <a:ea typeface="Maven Pro"/>
                <a:cs typeface="Maven Pro"/>
                <a:sym typeface="Maven Pro"/>
              </a:rPr>
              <a:t>accelerometer</a:t>
            </a:r>
            <a:r>
              <a:rPr lang="en-IN" sz="1500">
                <a:solidFill>
                  <a:schemeClr val="lt1"/>
                </a:solidFill>
                <a:latin typeface="Maven Pro"/>
                <a:ea typeface="Maven Pro"/>
                <a:cs typeface="Maven Pro"/>
                <a:sym typeface="Maven Pro"/>
              </a:rPr>
              <a:t> but this has a sleep mode and a select pin which can be helpful to save power. It works on the same principle as ADXL's</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MPU 6050-3 axis accelerometer as well as a 3 axis gyroscope. It also has an onboard DMP(Digital Motion Processor) which is infact very tough and complex to use. The board has a 1024 byte FIFO buffer and uses I2C to communicate with the Arduino.</a:t>
            </a:r>
            <a:endParaRPr/>
          </a:p>
          <a:p>
            <a:pPr indent="0" lvl="0" marL="0" marR="0" rtl="0" algn="just">
              <a:lnSpc>
                <a:spcPct val="150000"/>
              </a:lnSpc>
              <a:spcBef>
                <a:spcPts val="0"/>
              </a:spcBef>
              <a:spcAft>
                <a:spcPts val="0"/>
              </a:spcAft>
              <a:buNone/>
            </a:pPr>
            <a:r>
              <a:t/>
            </a:r>
            <a:endParaRPr/>
          </a:p>
        </p:txBody>
      </p:sp>
      <p:grpSp>
        <p:nvGrpSpPr>
          <p:cNvPr id="370" name="Google Shape;370;g10492fc1249_0_48"/>
          <p:cNvGrpSpPr/>
          <p:nvPr/>
        </p:nvGrpSpPr>
        <p:grpSpPr>
          <a:xfrm>
            <a:off x="8763780" y="3343662"/>
            <a:ext cx="121434" cy="1073147"/>
            <a:chOff x="6232314" y="3696331"/>
            <a:chExt cx="121434" cy="1073147"/>
          </a:xfrm>
        </p:grpSpPr>
        <p:sp>
          <p:nvSpPr>
            <p:cNvPr id="371" name="Google Shape;371;g10492fc1249_0_48"/>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10492fc1249_0_48"/>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3" name="Google Shape;373;g10492fc1249_0_48"/>
          <p:cNvSpPr/>
          <p:nvPr/>
        </p:nvSpPr>
        <p:spPr>
          <a:xfrm>
            <a:off x="4102575" y="806225"/>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10492fc1249_0_48"/>
          <p:cNvSpPr/>
          <p:nvPr/>
        </p:nvSpPr>
        <p:spPr>
          <a:xfrm>
            <a:off x="4285575" y="80622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02fe0a1218_0_80"/>
          <p:cNvSpPr txBox="1"/>
          <p:nvPr>
            <p:ph type="ctrTitle"/>
          </p:nvPr>
        </p:nvSpPr>
        <p:spPr>
          <a:xfrm>
            <a:off x="707224" y="1922125"/>
            <a:ext cx="55200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ABOUT ARDUINO</a:t>
            </a:r>
            <a:endParaRPr sz="5400"/>
          </a:p>
        </p:txBody>
      </p:sp>
      <p:sp>
        <p:nvSpPr>
          <p:cNvPr id="380" name="Google Shape;380;g102fe0a1218_0_80"/>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102fe0a1218_0_80"/>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08</a:t>
            </a:r>
            <a:endParaRPr>
              <a:solidFill>
                <a:schemeClr val="dk2"/>
              </a:solidFill>
            </a:endParaRPr>
          </a:p>
        </p:txBody>
      </p:sp>
      <p:sp>
        <p:nvSpPr>
          <p:cNvPr id="382" name="Google Shape;382;g102fe0a1218_0_80"/>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102fe0a1218_0_80"/>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4" name="Google Shape;384;g102fe0a1218_0_80"/>
          <p:cNvCxnSpPr>
            <a:stCxn id="380"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0492fc1249_0_20"/>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600"/>
              <a:t>What is Arduino?</a:t>
            </a:r>
            <a:r>
              <a:rPr lang="en-IN" sz="3600"/>
              <a:t>___ </a:t>
            </a:r>
            <a:endParaRPr sz="3600"/>
          </a:p>
        </p:txBody>
      </p:sp>
      <p:sp>
        <p:nvSpPr>
          <p:cNvPr id="390" name="Google Shape;390;g10492fc1249_0_20"/>
          <p:cNvSpPr txBox="1"/>
          <p:nvPr/>
        </p:nvSpPr>
        <p:spPr>
          <a:xfrm>
            <a:off x="735175" y="1313900"/>
            <a:ext cx="5224800" cy="3771000"/>
          </a:xfrm>
          <a:prstGeom prst="rect">
            <a:avLst/>
          </a:prstGeom>
          <a:noFill/>
          <a:ln>
            <a:noFill/>
          </a:ln>
        </p:spPr>
        <p:txBody>
          <a:bodyPr anchorCtr="0" anchor="t" bIns="45700" lIns="91425" spcFirstLastPara="1" rIns="91425" wrap="square" tIns="45700">
            <a:spAutoFit/>
          </a:bodyPr>
          <a:lstStyle/>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Arduino is an open-source electronics platform based on easy-to-use hardware and software.</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Arduino boards are able to read inputs like - light on a sensor, a finger on a button, or a Twitter message - and turn it into an output - activating a motor, turning on an LED, publishing something online.</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This board can be interfaced with other Arduino boards, Arduino shields, Raspberry Pi boards and can control relays, LEDs, servos, and motors as an output. </a:t>
            </a:r>
            <a:endParaRPr sz="1500">
              <a:solidFill>
                <a:schemeClr val="lt1"/>
              </a:solidFill>
              <a:latin typeface="Maven Pro"/>
              <a:ea typeface="Maven Pro"/>
              <a:cs typeface="Maven Pro"/>
              <a:sym typeface="Maven Pro"/>
            </a:endParaRPr>
          </a:p>
          <a:p>
            <a:pPr indent="0" lvl="0" marL="0" marR="0" rtl="0" algn="just">
              <a:lnSpc>
                <a:spcPct val="150000"/>
              </a:lnSpc>
              <a:spcBef>
                <a:spcPts val="0"/>
              </a:spcBef>
              <a:spcAft>
                <a:spcPts val="0"/>
              </a:spcAft>
              <a:buNone/>
            </a:pPr>
            <a:r>
              <a:t/>
            </a:r>
            <a:endParaRPr/>
          </a:p>
        </p:txBody>
      </p:sp>
      <p:grpSp>
        <p:nvGrpSpPr>
          <p:cNvPr id="391" name="Google Shape;391;g10492fc1249_0_20"/>
          <p:cNvGrpSpPr/>
          <p:nvPr/>
        </p:nvGrpSpPr>
        <p:grpSpPr>
          <a:xfrm>
            <a:off x="8763780" y="3343662"/>
            <a:ext cx="121434" cy="1073147"/>
            <a:chOff x="6232314" y="3696331"/>
            <a:chExt cx="121434" cy="1073147"/>
          </a:xfrm>
        </p:grpSpPr>
        <p:sp>
          <p:nvSpPr>
            <p:cNvPr id="392" name="Google Shape;392;g10492fc1249_0_20"/>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10492fc1249_0_20"/>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4" name="Google Shape;394;g10492fc1249_0_20"/>
          <p:cNvPicPr preferRelativeResize="0"/>
          <p:nvPr/>
        </p:nvPicPr>
        <p:blipFill>
          <a:blip r:embed="rId3">
            <a:alphaModFix/>
          </a:blip>
          <a:stretch>
            <a:fillRect/>
          </a:stretch>
        </p:blipFill>
        <p:spPr>
          <a:xfrm>
            <a:off x="6571625" y="1643063"/>
            <a:ext cx="2466975" cy="1857375"/>
          </a:xfrm>
          <a:prstGeom prst="rect">
            <a:avLst/>
          </a:prstGeom>
          <a:noFill/>
          <a:ln>
            <a:noFill/>
          </a:ln>
        </p:spPr>
      </p:pic>
      <p:sp>
        <p:nvSpPr>
          <p:cNvPr id="395" name="Google Shape;395;g10492fc1249_0_20"/>
          <p:cNvSpPr/>
          <p:nvPr/>
        </p:nvSpPr>
        <p:spPr>
          <a:xfrm>
            <a:off x="4633250" y="806225"/>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10492fc1249_0_20"/>
          <p:cNvSpPr/>
          <p:nvPr/>
        </p:nvSpPr>
        <p:spPr>
          <a:xfrm>
            <a:off x="4459075" y="80622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0492fc1249_0_31"/>
          <p:cNvSpPr txBox="1"/>
          <p:nvPr>
            <p:ph idx="7" type="ctrTitle"/>
          </p:nvPr>
        </p:nvSpPr>
        <p:spPr>
          <a:xfrm>
            <a:off x="271500" y="-90750"/>
            <a:ext cx="8872500" cy="96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600"/>
              <a:t>Why</a:t>
            </a:r>
            <a:r>
              <a:rPr lang="en-IN" sz="3600"/>
              <a:t> Arduino Leonardo for Gesture Recognition?        </a:t>
            </a:r>
            <a:endParaRPr sz="3600"/>
          </a:p>
        </p:txBody>
      </p:sp>
      <p:sp>
        <p:nvSpPr>
          <p:cNvPr id="402" name="Google Shape;402;g10492fc1249_0_31"/>
          <p:cNvSpPr txBox="1"/>
          <p:nvPr/>
        </p:nvSpPr>
        <p:spPr>
          <a:xfrm>
            <a:off x="694325" y="975575"/>
            <a:ext cx="7910400" cy="3771000"/>
          </a:xfrm>
          <a:prstGeom prst="rect">
            <a:avLst/>
          </a:prstGeom>
          <a:noFill/>
          <a:ln>
            <a:noFill/>
          </a:ln>
        </p:spPr>
        <p:txBody>
          <a:bodyPr anchorCtr="0" anchor="t" bIns="45700" lIns="91425" spcFirstLastPara="1" rIns="91425" wrap="square" tIns="45700">
            <a:spAutoFit/>
          </a:bodyPr>
          <a:lstStyle/>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Leonardo is different from other Arduino boards because it has a microcontroller with inbuilt USB 2.0 communication. </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The Leonardo board uses a single microcontroller to run your sketches as well as communicate with your PC using USB. This allows Leonardo far more flexibility in its communication with the computer.</a:t>
            </a:r>
            <a:endParaRPr sz="1200">
              <a:solidFill>
                <a:srgbClr val="202124"/>
              </a:solidFill>
              <a:highlight>
                <a:srgbClr val="FFFFFF"/>
              </a:highlight>
            </a:endParaRPr>
          </a:p>
          <a:p>
            <a:pPr indent="-323850" lvl="0" marL="457200" marR="0" rtl="0" algn="just">
              <a:lnSpc>
                <a:spcPct val="150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The Leonardo is different from all preceding boards. The ATmega32u4 has built-in USB communication, which eliminates the need for a secondary processor. This allows the Leonardo to appear to any connected computer as a keyboard and mouse, in addition to a virtual COM port/ (CDC) serial. </a:t>
            </a:r>
            <a:endParaRPr sz="1500">
              <a:solidFill>
                <a:schemeClr val="lt1"/>
              </a:solidFill>
              <a:latin typeface="Maven Pro"/>
              <a:ea typeface="Maven Pro"/>
              <a:cs typeface="Maven Pro"/>
              <a:sym typeface="Maven Pro"/>
            </a:endParaRPr>
          </a:p>
          <a:p>
            <a:pPr indent="-323850" lvl="0" marL="457200" marR="0" rtl="0" algn="just">
              <a:lnSpc>
                <a:spcPct val="150000"/>
              </a:lnSpc>
              <a:spcBef>
                <a:spcPts val="0"/>
              </a:spcBef>
              <a:spcAft>
                <a:spcPts val="0"/>
              </a:spcAft>
              <a:buClr>
                <a:schemeClr val="lt1"/>
              </a:buClr>
              <a:buSzPts val="1500"/>
              <a:buChar char="➢"/>
            </a:pPr>
            <a:r>
              <a:rPr lang="en-IN" sz="1500">
                <a:solidFill>
                  <a:schemeClr val="lt1"/>
                </a:solidFill>
                <a:latin typeface="Maven Pro"/>
                <a:ea typeface="Maven Pro"/>
                <a:cs typeface="Maven Pro"/>
                <a:sym typeface="Maven Pro"/>
              </a:rPr>
              <a:t>It also has other implications for the behavior of the board</a:t>
            </a:r>
            <a:r>
              <a:rPr lang="en-IN" sz="1500">
                <a:solidFill>
                  <a:schemeClr val="lt1"/>
                </a:solidFill>
              </a:rPr>
              <a:t>. </a:t>
            </a:r>
            <a:endParaRPr sz="1500">
              <a:solidFill>
                <a:schemeClr val="lt1"/>
              </a:solidFill>
            </a:endParaRPr>
          </a:p>
          <a:p>
            <a:pPr indent="0" lvl="0" marL="0" marR="0" rtl="0" algn="just">
              <a:lnSpc>
                <a:spcPct val="150000"/>
              </a:lnSpc>
              <a:spcBef>
                <a:spcPts val="0"/>
              </a:spcBef>
              <a:spcAft>
                <a:spcPts val="0"/>
              </a:spcAft>
              <a:buNone/>
            </a:pPr>
            <a:r>
              <a:t/>
            </a:r>
            <a:endParaRPr/>
          </a:p>
        </p:txBody>
      </p:sp>
      <p:grpSp>
        <p:nvGrpSpPr>
          <p:cNvPr id="403" name="Google Shape;403;g10492fc1249_0_31"/>
          <p:cNvGrpSpPr/>
          <p:nvPr/>
        </p:nvGrpSpPr>
        <p:grpSpPr>
          <a:xfrm>
            <a:off x="8763780" y="3343662"/>
            <a:ext cx="121434" cy="1073147"/>
            <a:chOff x="6232314" y="3696331"/>
            <a:chExt cx="121434" cy="1073147"/>
          </a:xfrm>
        </p:grpSpPr>
        <p:sp>
          <p:nvSpPr>
            <p:cNvPr id="404" name="Google Shape;404;g10492fc1249_0_31"/>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10492fc1249_0_31"/>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102fe0a1218_0_89"/>
          <p:cNvSpPr txBox="1"/>
          <p:nvPr>
            <p:ph type="ctrTitle"/>
          </p:nvPr>
        </p:nvSpPr>
        <p:spPr>
          <a:xfrm>
            <a:off x="1152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PIN DIAGRAM</a:t>
            </a:r>
            <a:endParaRPr sz="5400"/>
          </a:p>
        </p:txBody>
      </p:sp>
      <p:sp>
        <p:nvSpPr>
          <p:cNvPr id="411" name="Google Shape;411;g102fe0a1218_0_89"/>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102fe0a1218_0_89"/>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09</a:t>
            </a:r>
            <a:endParaRPr>
              <a:solidFill>
                <a:schemeClr val="dk2"/>
              </a:solidFill>
            </a:endParaRPr>
          </a:p>
        </p:txBody>
      </p:sp>
      <p:sp>
        <p:nvSpPr>
          <p:cNvPr id="413" name="Google Shape;413;g102fe0a1218_0_89"/>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102fe0a1218_0_89"/>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5" name="Google Shape;415;g102fe0a1218_0_89"/>
          <p:cNvCxnSpPr>
            <a:stCxn id="411"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0492fc1249_0_5"/>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Pin </a:t>
            </a:r>
            <a:r>
              <a:rPr lang="en-IN"/>
              <a:t>Diagram____</a:t>
            </a:r>
            <a:endParaRPr/>
          </a:p>
        </p:txBody>
      </p:sp>
      <p:sp>
        <p:nvSpPr>
          <p:cNvPr id="421" name="Google Shape;421;g10492fc1249_0_5"/>
          <p:cNvSpPr/>
          <p:nvPr/>
        </p:nvSpPr>
        <p:spPr>
          <a:xfrm>
            <a:off x="3724286"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10492fc1249_0_5"/>
          <p:cNvSpPr/>
          <p:nvPr/>
        </p:nvSpPr>
        <p:spPr>
          <a:xfrm>
            <a:off x="3897096" y="825275"/>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g10492fc1249_0_5"/>
          <p:cNvPicPr preferRelativeResize="0"/>
          <p:nvPr/>
        </p:nvPicPr>
        <p:blipFill>
          <a:blip r:embed="rId3">
            <a:alphaModFix/>
          </a:blip>
          <a:stretch>
            <a:fillRect/>
          </a:stretch>
        </p:blipFill>
        <p:spPr>
          <a:xfrm>
            <a:off x="152400" y="1141875"/>
            <a:ext cx="8839200" cy="35978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102fe0a1218_0_98"/>
          <p:cNvSpPr txBox="1"/>
          <p:nvPr>
            <p:ph type="ctrTitle"/>
          </p:nvPr>
        </p:nvSpPr>
        <p:spPr>
          <a:xfrm>
            <a:off x="1152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FLOW CHART</a:t>
            </a:r>
            <a:endParaRPr sz="5400"/>
          </a:p>
        </p:txBody>
      </p:sp>
      <p:sp>
        <p:nvSpPr>
          <p:cNvPr id="429" name="Google Shape;429;g102fe0a1218_0_98"/>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102fe0a1218_0_98"/>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10</a:t>
            </a:r>
            <a:endParaRPr>
              <a:solidFill>
                <a:schemeClr val="dk2"/>
              </a:solidFill>
            </a:endParaRPr>
          </a:p>
        </p:txBody>
      </p:sp>
      <p:sp>
        <p:nvSpPr>
          <p:cNvPr id="431" name="Google Shape;431;g102fe0a1218_0_98"/>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102fe0a1218_0_98"/>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3" name="Google Shape;433;g102fe0a1218_0_98"/>
          <p:cNvCxnSpPr>
            <a:stCxn id="429"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0492fc1249_0_1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Flow Chart (Hardware)</a:t>
            </a:r>
            <a:r>
              <a:rPr lang="en-IN"/>
              <a:t>____</a:t>
            </a:r>
            <a:endParaRPr/>
          </a:p>
        </p:txBody>
      </p:sp>
      <p:sp>
        <p:nvSpPr>
          <p:cNvPr id="439" name="Google Shape;439;g10492fc1249_0_12"/>
          <p:cNvSpPr/>
          <p:nvPr/>
        </p:nvSpPr>
        <p:spPr>
          <a:xfrm>
            <a:off x="5020361"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10492fc1249_0_12"/>
          <p:cNvSpPr/>
          <p:nvPr/>
        </p:nvSpPr>
        <p:spPr>
          <a:xfrm>
            <a:off x="4887021"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g10492fc1249_0_12"/>
          <p:cNvPicPr preferRelativeResize="0"/>
          <p:nvPr/>
        </p:nvPicPr>
        <p:blipFill rotWithShape="1">
          <a:blip r:embed="rId3">
            <a:alphaModFix/>
          </a:blip>
          <a:srcRect b="0" l="-2490" r="0" t="4003"/>
          <a:stretch/>
        </p:blipFill>
        <p:spPr>
          <a:xfrm>
            <a:off x="693275" y="989475"/>
            <a:ext cx="7582375" cy="3924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
          <p:cNvSpPr txBox="1"/>
          <p:nvPr>
            <p:ph type="ctrTitle"/>
          </p:nvPr>
        </p:nvSpPr>
        <p:spPr>
          <a:xfrm>
            <a:off x="-1297900" y="1842175"/>
            <a:ext cx="7132800" cy="1137900"/>
          </a:xfrm>
          <a:prstGeom prst="rect">
            <a:avLst/>
          </a:prstGeom>
          <a:noFill/>
          <a:ln>
            <a:noFill/>
          </a:ln>
        </p:spPr>
        <p:txBody>
          <a:bodyPr anchorCtr="0" anchor="b" bIns="91425" lIns="91425" spcFirstLastPara="1" rIns="91425" wrap="square" tIns="91425">
            <a:noAutofit/>
          </a:bodyPr>
          <a:lstStyle/>
          <a:p>
            <a:pPr indent="0" lvl="0" marL="3200400" rtl="0" algn="ctr">
              <a:lnSpc>
                <a:spcPct val="100000"/>
              </a:lnSpc>
              <a:spcBef>
                <a:spcPts val="0"/>
              </a:spcBef>
              <a:spcAft>
                <a:spcPts val="0"/>
              </a:spcAft>
              <a:buSzPts val="1200"/>
              <a:buNone/>
            </a:pPr>
            <a:r>
              <a:rPr lang="en-IN" sz="5400"/>
              <a:t>ABSTRACT</a:t>
            </a:r>
            <a:endParaRPr sz="5400"/>
          </a:p>
        </p:txBody>
      </p:sp>
      <p:sp>
        <p:nvSpPr>
          <p:cNvPr id="161" name="Google Shape;161;p2"/>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01</a:t>
            </a:r>
            <a:endParaRPr>
              <a:solidFill>
                <a:schemeClr val="dk2"/>
              </a:solidFill>
            </a:endParaRPr>
          </a:p>
        </p:txBody>
      </p:sp>
      <p:sp>
        <p:nvSpPr>
          <p:cNvPr id="163" name="Google Shape;163;p2"/>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a:off x="1369950" y="3869000"/>
            <a:ext cx="5222816"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5" name="Google Shape;165;p2"/>
          <p:cNvCxnSpPr>
            <a:stCxn id="161"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
        <p:nvSpPr>
          <p:cNvPr id="166" name="Google Shape;166;p2"/>
          <p:cNvSpPr/>
          <p:nvPr/>
        </p:nvSpPr>
        <p:spPr>
          <a:xfrm>
            <a:off x="8575485" y="3436425"/>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 name="Google Shape;167;p2"/>
          <p:cNvGrpSpPr/>
          <p:nvPr/>
        </p:nvGrpSpPr>
        <p:grpSpPr>
          <a:xfrm>
            <a:off x="1516613" y="1434936"/>
            <a:ext cx="133252" cy="1952377"/>
            <a:chOff x="6780548" y="337714"/>
            <a:chExt cx="133252" cy="1952377"/>
          </a:xfrm>
        </p:grpSpPr>
        <p:sp>
          <p:nvSpPr>
            <p:cNvPr id="168" name="Google Shape;168;p2"/>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 name="Google Shape;170;p2"/>
          <p:cNvGrpSpPr/>
          <p:nvPr/>
        </p:nvGrpSpPr>
        <p:grpSpPr>
          <a:xfrm>
            <a:off x="7129009" y="2555009"/>
            <a:ext cx="121434" cy="1073147"/>
            <a:chOff x="6232314" y="3696331"/>
            <a:chExt cx="121434" cy="1073147"/>
          </a:xfrm>
        </p:grpSpPr>
        <p:sp>
          <p:nvSpPr>
            <p:cNvPr id="171" name="Google Shape;171;p2"/>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04907b6477_0_4"/>
          <p:cNvSpPr txBox="1"/>
          <p:nvPr>
            <p:ph type="ctrTitle"/>
          </p:nvPr>
        </p:nvSpPr>
        <p:spPr>
          <a:xfrm>
            <a:off x="618825" y="3354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Flow Chart(Software)____</a:t>
            </a:r>
            <a:endParaRPr/>
          </a:p>
        </p:txBody>
      </p:sp>
      <p:sp>
        <p:nvSpPr>
          <p:cNvPr id="447" name="Google Shape;447;g104907b6477_0_4"/>
          <p:cNvSpPr/>
          <p:nvPr/>
        </p:nvSpPr>
        <p:spPr>
          <a:xfrm>
            <a:off x="4887686" y="7545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104907b6477_0_4"/>
          <p:cNvSpPr/>
          <p:nvPr/>
        </p:nvSpPr>
        <p:spPr>
          <a:xfrm>
            <a:off x="4698984" y="7545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g104907b6477_0_4"/>
          <p:cNvPicPr preferRelativeResize="0"/>
          <p:nvPr/>
        </p:nvPicPr>
        <p:blipFill>
          <a:blip r:embed="rId3">
            <a:alphaModFix/>
          </a:blip>
          <a:stretch>
            <a:fillRect/>
          </a:stretch>
        </p:blipFill>
        <p:spPr>
          <a:xfrm>
            <a:off x="1267050" y="876950"/>
            <a:ext cx="6925075" cy="3886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0035e27ff5_0_48"/>
          <p:cNvSpPr txBox="1"/>
          <p:nvPr>
            <p:ph type="ctrTitle"/>
          </p:nvPr>
        </p:nvSpPr>
        <p:spPr>
          <a:xfrm>
            <a:off x="1369950" y="1922125"/>
            <a:ext cx="5074500" cy="978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IN" sz="5400"/>
              <a:t>RESULT</a:t>
            </a:r>
            <a:endParaRPr sz="5400"/>
          </a:p>
        </p:txBody>
      </p:sp>
      <p:sp>
        <p:nvSpPr>
          <p:cNvPr id="455" name="Google Shape;455;g10035e27ff5_0_48"/>
          <p:cNvSpPr/>
          <p:nvPr/>
        </p:nvSpPr>
        <p:spPr>
          <a:xfrm>
            <a:off x="374210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10035e27ff5_0_48"/>
          <p:cNvSpPr txBox="1"/>
          <p:nvPr>
            <p:ph idx="2" type="title"/>
          </p:nvPr>
        </p:nvSpPr>
        <p:spPr>
          <a:xfrm>
            <a:off x="379413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11</a:t>
            </a:r>
            <a:endParaRPr>
              <a:solidFill>
                <a:schemeClr val="dk2"/>
              </a:solidFill>
            </a:endParaRPr>
          </a:p>
        </p:txBody>
      </p:sp>
      <p:sp>
        <p:nvSpPr>
          <p:cNvPr id="457" name="Google Shape;457;g10035e27ff5_0_48"/>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10035e27ff5_0_48"/>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9" name="Google Shape;459;g10035e27ff5_0_48"/>
          <p:cNvCxnSpPr>
            <a:stCxn id="455" idx="2"/>
          </p:cNvCxnSpPr>
          <p:nvPr/>
        </p:nvCxnSpPr>
        <p:spPr>
          <a:xfrm>
            <a:off x="428465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1035d2c9b82_0_7"/>
          <p:cNvSpPr txBox="1"/>
          <p:nvPr>
            <p:ph type="ctrTitle"/>
          </p:nvPr>
        </p:nvSpPr>
        <p:spPr>
          <a:xfrm>
            <a:off x="806200" y="489850"/>
            <a:ext cx="6011100" cy="50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Hardware Implementation</a:t>
            </a:r>
            <a:r>
              <a:rPr lang="en-IN"/>
              <a:t>___</a:t>
            </a:r>
            <a:endParaRPr/>
          </a:p>
        </p:txBody>
      </p:sp>
      <p:sp>
        <p:nvSpPr>
          <p:cNvPr id="465" name="Google Shape;465;g1035d2c9b82_0_7"/>
          <p:cNvSpPr/>
          <p:nvPr/>
        </p:nvSpPr>
        <p:spPr>
          <a:xfrm>
            <a:off x="5749037"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035d2c9b82_0_7"/>
          <p:cNvSpPr/>
          <p:nvPr/>
        </p:nvSpPr>
        <p:spPr>
          <a:xfrm>
            <a:off x="5508187"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g1035d2c9b82_0_7"/>
          <p:cNvPicPr preferRelativeResize="0"/>
          <p:nvPr/>
        </p:nvPicPr>
        <p:blipFill rotWithShape="1">
          <a:blip r:embed="rId3">
            <a:alphaModFix/>
          </a:blip>
          <a:srcRect b="0" l="0" r="0" t="8240"/>
          <a:stretch/>
        </p:blipFill>
        <p:spPr>
          <a:xfrm rot="5400000">
            <a:off x="3026662" y="269687"/>
            <a:ext cx="3406375" cy="49911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03d3dca518_2_3"/>
          <p:cNvSpPr txBox="1"/>
          <p:nvPr>
            <p:ph type="ctrTitle"/>
          </p:nvPr>
        </p:nvSpPr>
        <p:spPr>
          <a:xfrm>
            <a:off x="352350" y="213975"/>
            <a:ext cx="5111400" cy="50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Hardware Implementation___</a:t>
            </a:r>
            <a:endParaRPr/>
          </a:p>
        </p:txBody>
      </p:sp>
      <p:sp>
        <p:nvSpPr>
          <p:cNvPr id="473" name="Google Shape;473;g103d3dca518_2_3"/>
          <p:cNvSpPr/>
          <p:nvPr/>
        </p:nvSpPr>
        <p:spPr>
          <a:xfrm>
            <a:off x="5749037"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03d3dca518_2_3"/>
          <p:cNvSpPr/>
          <p:nvPr/>
        </p:nvSpPr>
        <p:spPr>
          <a:xfrm>
            <a:off x="5508187"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 name="Google Shape;475;g103d3dca518_2_3" title="Micro_MPU6050.mp4">
            <a:hlinkClick r:id="rId3"/>
          </p:cNvPr>
          <p:cNvPicPr preferRelativeResize="0"/>
          <p:nvPr/>
        </p:nvPicPr>
        <p:blipFill>
          <a:blip r:embed="rId4">
            <a:alphaModFix/>
          </a:blip>
          <a:stretch>
            <a:fillRect/>
          </a:stretch>
        </p:blipFill>
        <p:spPr>
          <a:xfrm>
            <a:off x="1072450" y="876950"/>
            <a:ext cx="6999091" cy="396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104a2813430_0_8"/>
          <p:cNvSpPr txBox="1"/>
          <p:nvPr>
            <p:ph type="ctrTitle"/>
          </p:nvPr>
        </p:nvSpPr>
        <p:spPr>
          <a:xfrm>
            <a:off x="806200" y="489850"/>
            <a:ext cx="4296600" cy="50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S</a:t>
            </a:r>
            <a:r>
              <a:rPr lang="en-IN"/>
              <a:t>imulation___</a:t>
            </a:r>
            <a:endParaRPr/>
          </a:p>
        </p:txBody>
      </p:sp>
      <p:sp>
        <p:nvSpPr>
          <p:cNvPr id="481" name="Google Shape;481;g104a2813430_0_8"/>
          <p:cNvSpPr/>
          <p:nvPr/>
        </p:nvSpPr>
        <p:spPr>
          <a:xfrm>
            <a:off x="3280687"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104a2813430_0_8"/>
          <p:cNvSpPr/>
          <p:nvPr/>
        </p:nvSpPr>
        <p:spPr>
          <a:xfrm>
            <a:off x="3499087"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g104a2813430_0_8"/>
          <p:cNvPicPr preferRelativeResize="0"/>
          <p:nvPr/>
        </p:nvPicPr>
        <p:blipFill>
          <a:blip r:embed="rId3">
            <a:alphaModFix/>
          </a:blip>
          <a:stretch>
            <a:fillRect/>
          </a:stretch>
        </p:blipFill>
        <p:spPr>
          <a:xfrm>
            <a:off x="2027475" y="953150"/>
            <a:ext cx="4822501" cy="37402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0492fc1249_0_132"/>
          <p:cNvSpPr txBox="1"/>
          <p:nvPr>
            <p:ph type="ctrTitle"/>
          </p:nvPr>
        </p:nvSpPr>
        <p:spPr>
          <a:xfrm>
            <a:off x="806200" y="489850"/>
            <a:ext cx="4296600" cy="50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Simulation_____</a:t>
            </a:r>
            <a:endParaRPr/>
          </a:p>
        </p:txBody>
      </p:sp>
      <p:sp>
        <p:nvSpPr>
          <p:cNvPr id="489" name="Google Shape;489;g10492fc1249_0_132"/>
          <p:cNvSpPr/>
          <p:nvPr/>
        </p:nvSpPr>
        <p:spPr>
          <a:xfrm>
            <a:off x="3585487"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10492fc1249_0_132"/>
          <p:cNvSpPr/>
          <p:nvPr/>
        </p:nvSpPr>
        <p:spPr>
          <a:xfrm>
            <a:off x="3803887"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g10492fc1249_0_132"/>
          <p:cNvPicPr preferRelativeResize="0"/>
          <p:nvPr/>
        </p:nvPicPr>
        <p:blipFill>
          <a:blip r:embed="rId3">
            <a:alphaModFix/>
          </a:blip>
          <a:stretch>
            <a:fillRect/>
          </a:stretch>
        </p:blipFill>
        <p:spPr>
          <a:xfrm>
            <a:off x="1877100" y="1060700"/>
            <a:ext cx="4925575" cy="38487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g104a2813430_0_19"/>
          <p:cNvPicPr preferRelativeResize="0"/>
          <p:nvPr/>
        </p:nvPicPr>
        <p:blipFill>
          <a:blip r:embed="rId3">
            <a:alphaModFix/>
          </a:blip>
          <a:stretch>
            <a:fillRect/>
          </a:stretch>
        </p:blipFill>
        <p:spPr>
          <a:xfrm>
            <a:off x="1867575" y="0"/>
            <a:ext cx="7276426" cy="5143500"/>
          </a:xfrm>
          <a:prstGeom prst="rect">
            <a:avLst/>
          </a:prstGeom>
          <a:noFill/>
          <a:ln>
            <a:noFill/>
          </a:ln>
        </p:spPr>
      </p:pic>
      <p:sp>
        <p:nvSpPr>
          <p:cNvPr id="497" name="Google Shape;497;g104a2813430_0_19"/>
          <p:cNvSpPr txBox="1"/>
          <p:nvPr>
            <p:ph type="ctrTitle"/>
          </p:nvPr>
        </p:nvSpPr>
        <p:spPr>
          <a:xfrm rot="-5400000">
            <a:off x="-1390275" y="161592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sz="3400" u="sng"/>
              <a:t>Graphs And Discussion</a:t>
            </a:r>
            <a:endParaRPr sz="3400" u="sng"/>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04a2813430_0_24"/>
          <p:cNvSpPr txBox="1"/>
          <p:nvPr>
            <p:ph type="ctrTitle"/>
          </p:nvPr>
        </p:nvSpPr>
        <p:spPr>
          <a:xfrm rot="-5400000">
            <a:off x="-1390275" y="161592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sz="3400" u="sng"/>
              <a:t>Graphs And Discussion</a:t>
            </a:r>
            <a:endParaRPr sz="3400" u="sng"/>
          </a:p>
        </p:txBody>
      </p:sp>
      <p:pic>
        <p:nvPicPr>
          <p:cNvPr id="503" name="Google Shape;503;g104a2813430_0_24"/>
          <p:cNvPicPr preferRelativeResize="0"/>
          <p:nvPr/>
        </p:nvPicPr>
        <p:blipFill>
          <a:blip r:embed="rId3">
            <a:alphaModFix/>
          </a:blip>
          <a:stretch>
            <a:fillRect/>
          </a:stretch>
        </p:blipFill>
        <p:spPr>
          <a:xfrm>
            <a:off x="1956025" y="0"/>
            <a:ext cx="7187974" cy="50720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102fe0a1218_0_115"/>
          <p:cNvSpPr txBox="1"/>
          <p:nvPr>
            <p:ph type="ctrTitle"/>
          </p:nvPr>
        </p:nvSpPr>
        <p:spPr>
          <a:xfrm>
            <a:off x="1152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CODE SNIPPET</a:t>
            </a:r>
            <a:endParaRPr sz="5400"/>
          </a:p>
        </p:txBody>
      </p:sp>
      <p:sp>
        <p:nvSpPr>
          <p:cNvPr id="509" name="Google Shape;509;g102fe0a1218_0_115"/>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102fe0a1218_0_115"/>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12</a:t>
            </a:r>
            <a:endParaRPr>
              <a:solidFill>
                <a:schemeClr val="dk2"/>
              </a:solidFill>
            </a:endParaRPr>
          </a:p>
        </p:txBody>
      </p:sp>
      <p:sp>
        <p:nvSpPr>
          <p:cNvPr id="511" name="Google Shape;511;g102fe0a1218_0_115"/>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102fe0a1218_0_115"/>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3" name="Google Shape;513;g102fe0a1218_0_115"/>
          <p:cNvCxnSpPr>
            <a:stCxn id="509"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10492fc1249_0_139"/>
          <p:cNvSpPr txBox="1"/>
          <p:nvPr>
            <p:ph type="ctrTitle"/>
          </p:nvPr>
        </p:nvSpPr>
        <p:spPr>
          <a:xfrm>
            <a:off x="806200" y="520450"/>
            <a:ext cx="4296600" cy="50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Code Snippet</a:t>
            </a:r>
            <a:r>
              <a:rPr lang="en-IN"/>
              <a:t>__</a:t>
            </a:r>
            <a:endParaRPr/>
          </a:p>
        </p:txBody>
      </p:sp>
      <p:sp>
        <p:nvSpPr>
          <p:cNvPr id="519" name="Google Shape;519;g10492fc1249_0_139"/>
          <p:cNvSpPr/>
          <p:nvPr/>
        </p:nvSpPr>
        <p:spPr>
          <a:xfrm>
            <a:off x="3483437"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10492fc1249_0_139"/>
          <p:cNvSpPr/>
          <p:nvPr/>
        </p:nvSpPr>
        <p:spPr>
          <a:xfrm>
            <a:off x="3293637"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g10492fc1249_0_139"/>
          <p:cNvPicPr preferRelativeResize="0"/>
          <p:nvPr/>
        </p:nvPicPr>
        <p:blipFill rotWithShape="1">
          <a:blip r:embed="rId3">
            <a:alphaModFix/>
          </a:blip>
          <a:srcRect b="42498" l="0" r="0" t="0"/>
          <a:stretch/>
        </p:blipFill>
        <p:spPr>
          <a:xfrm>
            <a:off x="843150" y="1121925"/>
            <a:ext cx="4045025" cy="3888225"/>
          </a:xfrm>
          <a:prstGeom prst="rect">
            <a:avLst/>
          </a:prstGeom>
          <a:noFill/>
          <a:ln>
            <a:noFill/>
          </a:ln>
        </p:spPr>
      </p:pic>
      <p:pic>
        <p:nvPicPr>
          <p:cNvPr id="522" name="Google Shape;522;g10492fc1249_0_139"/>
          <p:cNvPicPr preferRelativeResize="0"/>
          <p:nvPr/>
        </p:nvPicPr>
        <p:blipFill rotWithShape="1">
          <a:blip r:embed="rId3">
            <a:alphaModFix/>
          </a:blip>
          <a:srcRect b="0" l="0" r="0" t="58857"/>
          <a:stretch/>
        </p:blipFill>
        <p:spPr>
          <a:xfrm>
            <a:off x="5029850" y="1357300"/>
            <a:ext cx="3961750" cy="272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600"/>
              <a:t>Abstract</a:t>
            </a:r>
            <a:endParaRPr/>
          </a:p>
        </p:txBody>
      </p:sp>
      <p:sp>
        <p:nvSpPr>
          <p:cNvPr id="178" name="Google Shape;178;p3"/>
          <p:cNvSpPr txBox="1"/>
          <p:nvPr/>
        </p:nvSpPr>
        <p:spPr>
          <a:xfrm>
            <a:off x="602512" y="1363493"/>
            <a:ext cx="4592400" cy="2712900"/>
          </a:xfrm>
          <a:prstGeom prst="rect">
            <a:avLst/>
          </a:prstGeom>
          <a:noFill/>
          <a:ln>
            <a:noFill/>
          </a:ln>
        </p:spPr>
        <p:txBody>
          <a:bodyPr anchorCtr="0" anchor="t" bIns="45700" lIns="91425" spcFirstLastPara="1" rIns="91425" wrap="square" tIns="45700">
            <a:spAutoFit/>
          </a:bodyPr>
          <a:lstStyle/>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Interacting through voice and hand gesture are some most </a:t>
            </a:r>
            <a:r>
              <a:rPr lang="en-IN" sz="1500">
                <a:solidFill>
                  <a:schemeClr val="lt1"/>
                </a:solidFill>
                <a:latin typeface="Maven Pro"/>
                <a:ea typeface="Maven Pro"/>
                <a:cs typeface="Maven Pro"/>
                <a:sym typeface="Maven Pro"/>
              </a:rPr>
              <a:t>convenient</a:t>
            </a:r>
            <a:r>
              <a:rPr lang="en-IN" sz="1500">
                <a:solidFill>
                  <a:schemeClr val="lt1"/>
                </a:solidFill>
                <a:latin typeface="Maven Pro"/>
                <a:ea typeface="Maven Pro"/>
                <a:cs typeface="Maven Pro"/>
                <a:sym typeface="Maven Pro"/>
              </a:rPr>
              <a:t> methods to interact. </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Easy to learn for user since it is normal form of communication</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Voice commands are already in use.</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As many devices can be </a:t>
            </a:r>
            <a:r>
              <a:rPr lang="en-IN" sz="1500">
                <a:solidFill>
                  <a:schemeClr val="lt1"/>
                </a:solidFill>
                <a:latin typeface="Maven Pro"/>
                <a:ea typeface="Maven Pro"/>
                <a:cs typeface="Maven Pro"/>
                <a:sym typeface="Maven Pro"/>
              </a:rPr>
              <a:t>connected</a:t>
            </a:r>
            <a:r>
              <a:rPr lang="en-IN" sz="1500">
                <a:solidFill>
                  <a:schemeClr val="lt1"/>
                </a:solidFill>
                <a:latin typeface="Maven Pro"/>
                <a:ea typeface="Maven Pro"/>
                <a:cs typeface="Maven Pro"/>
                <a:sym typeface="Maven Pro"/>
              </a:rPr>
              <a:t> to this hand gesturing band</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The device will be a handheld wireless sensor unit and a processing unit to detect gestures</a:t>
            </a:r>
            <a:endParaRPr sz="1500">
              <a:solidFill>
                <a:schemeClr val="lt1"/>
              </a:solidFill>
              <a:latin typeface="Maven Pro"/>
              <a:ea typeface="Maven Pro"/>
              <a:cs typeface="Maven Pro"/>
              <a:sym typeface="Maven Pro"/>
            </a:endParaRPr>
          </a:p>
        </p:txBody>
      </p:sp>
      <p:grpSp>
        <p:nvGrpSpPr>
          <p:cNvPr id="179" name="Google Shape;179;p3"/>
          <p:cNvGrpSpPr/>
          <p:nvPr/>
        </p:nvGrpSpPr>
        <p:grpSpPr>
          <a:xfrm>
            <a:off x="8763780" y="3343662"/>
            <a:ext cx="121434" cy="1073147"/>
            <a:chOff x="6232314" y="3696331"/>
            <a:chExt cx="121434" cy="1073147"/>
          </a:xfrm>
        </p:grpSpPr>
        <p:sp>
          <p:nvSpPr>
            <p:cNvPr id="180" name="Google Shape;180;p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2" name="Google Shape;182;p3"/>
          <p:cNvPicPr preferRelativeResize="0"/>
          <p:nvPr/>
        </p:nvPicPr>
        <p:blipFill>
          <a:blip r:embed="rId3">
            <a:alphaModFix/>
          </a:blip>
          <a:stretch>
            <a:fillRect/>
          </a:stretch>
        </p:blipFill>
        <p:spPr>
          <a:xfrm>
            <a:off x="6132227" y="885825"/>
            <a:ext cx="2466975" cy="1847850"/>
          </a:xfrm>
          <a:prstGeom prst="rect">
            <a:avLst/>
          </a:prstGeom>
          <a:noFill/>
          <a:ln>
            <a:noFill/>
          </a:ln>
        </p:spPr>
      </p:pic>
      <p:pic>
        <p:nvPicPr>
          <p:cNvPr id="183" name="Google Shape;183;p3"/>
          <p:cNvPicPr preferRelativeResize="0"/>
          <p:nvPr/>
        </p:nvPicPr>
        <p:blipFill rotWithShape="1">
          <a:blip r:embed="rId4">
            <a:alphaModFix/>
          </a:blip>
          <a:srcRect b="11584" l="11806" r="12118" t="22181"/>
          <a:stretch/>
        </p:blipFill>
        <p:spPr>
          <a:xfrm>
            <a:off x="6030898" y="3129225"/>
            <a:ext cx="2689227" cy="1073150"/>
          </a:xfrm>
          <a:prstGeom prst="rect">
            <a:avLst/>
          </a:prstGeom>
          <a:noFill/>
          <a:ln>
            <a:noFill/>
          </a:ln>
        </p:spPr>
      </p:pic>
      <p:pic>
        <p:nvPicPr>
          <p:cNvPr id="184" name="Google Shape;184;p3"/>
          <p:cNvPicPr preferRelativeResize="0"/>
          <p:nvPr/>
        </p:nvPicPr>
        <p:blipFill>
          <a:blip r:embed="rId5">
            <a:alphaModFix/>
          </a:blip>
          <a:stretch>
            <a:fillRect/>
          </a:stretch>
        </p:blipFill>
        <p:spPr>
          <a:xfrm>
            <a:off x="5989625" y="885825"/>
            <a:ext cx="2771763" cy="1847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02fe0a1218_0_124"/>
          <p:cNvSpPr txBox="1"/>
          <p:nvPr>
            <p:ph type="ctrTitle"/>
          </p:nvPr>
        </p:nvSpPr>
        <p:spPr>
          <a:xfrm>
            <a:off x="1152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CONCLUSION</a:t>
            </a:r>
            <a:endParaRPr sz="5400"/>
          </a:p>
        </p:txBody>
      </p:sp>
      <p:sp>
        <p:nvSpPr>
          <p:cNvPr id="528" name="Google Shape;528;g102fe0a1218_0_124"/>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102fe0a1218_0_124"/>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1</a:t>
            </a:r>
            <a:r>
              <a:rPr lang="en-IN">
                <a:solidFill>
                  <a:schemeClr val="dk2"/>
                </a:solidFill>
              </a:rPr>
              <a:t>3</a:t>
            </a:r>
            <a:endParaRPr>
              <a:solidFill>
                <a:schemeClr val="dk2"/>
              </a:solidFill>
            </a:endParaRPr>
          </a:p>
        </p:txBody>
      </p:sp>
      <p:sp>
        <p:nvSpPr>
          <p:cNvPr id="530" name="Google Shape;530;g102fe0a1218_0_124"/>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102fe0a1218_0_124"/>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2" name="Google Shape;532;g102fe0a1218_0_124"/>
          <p:cNvCxnSpPr>
            <a:stCxn id="528"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035d2c9b82_0_1"/>
          <p:cNvSpPr txBox="1"/>
          <p:nvPr>
            <p:ph type="ctrTitle"/>
          </p:nvPr>
        </p:nvSpPr>
        <p:spPr>
          <a:xfrm>
            <a:off x="890925" y="1281925"/>
            <a:ext cx="3273000" cy="3102900"/>
          </a:xfrm>
          <a:prstGeom prst="rect">
            <a:avLst/>
          </a:prstGeom>
        </p:spPr>
        <p:txBody>
          <a:bodyPr anchorCtr="0" anchor="b" bIns="91425" lIns="91425" spcFirstLastPara="1" rIns="91425" wrap="square" tIns="91425">
            <a:noAutofit/>
          </a:bodyPr>
          <a:lstStyle/>
          <a:p>
            <a:pPr indent="0" lvl="0" marL="0" rtl="0" algn="just">
              <a:lnSpc>
                <a:spcPct val="150000"/>
              </a:lnSpc>
              <a:spcBef>
                <a:spcPts val="0"/>
              </a:spcBef>
              <a:spcAft>
                <a:spcPts val="0"/>
              </a:spcAft>
              <a:buNone/>
            </a:pPr>
            <a:r>
              <a:rPr lang="en-IN" sz="1200"/>
              <a:t>Hence, we could utilize the efficiency and power of the Arduino and MPU 6050 for creating a prototype of a device very handy in today’s world. </a:t>
            </a:r>
            <a:r>
              <a:rPr lang="en-IN" sz="1200"/>
              <a:t>With additional and better hardware, we can have a more robust system with better gesture capabilities. We can also use this simple concept for more real-world projects.</a:t>
            </a:r>
            <a:endParaRPr sz="1200"/>
          </a:p>
          <a:p>
            <a:pPr indent="0" lvl="0" marL="0" rtl="0" algn="l">
              <a:lnSpc>
                <a:spcPct val="150000"/>
              </a:lnSpc>
              <a:spcBef>
                <a:spcPts val="0"/>
              </a:spcBef>
              <a:spcAft>
                <a:spcPts val="0"/>
              </a:spcAft>
              <a:buNone/>
            </a:pPr>
            <a:r>
              <a:t/>
            </a:r>
            <a:endParaRPr/>
          </a:p>
        </p:txBody>
      </p:sp>
      <p:sp>
        <p:nvSpPr>
          <p:cNvPr id="538" name="Google Shape;538;g1035d2c9b82_0_1"/>
          <p:cNvSpPr txBox="1"/>
          <p:nvPr>
            <p:ph type="ctrTitle"/>
          </p:nvPr>
        </p:nvSpPr>
        <p:spPr>
          <a:xfrm>
            <a:off x="806200" y="520450"/>
            <a:ext cx="4296600" cy="50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Conclusion___</a:t>
            </a:r>
            <a:endParaRPr/>
          </a:p>
        </p:txBody>
      </p:sp>
      <p:sp>
        <p:nvSpPr>
          <p:cNvPr id="539" name="Google Shape;539;g1035d2c9b82_0_1"/>
          <p:cNvSpPr/>
          <p:nvPr/>
        </p:nvSpPr>
        <p:spPr>
          <a:xfrm>
            <a:off x="3178637" y="840923"/>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035d2c9b82_0_1"/>
          <p:cNvSpPr/>
          <p:nvPr/>
        </p:nvSpPr>
        <p:spPr>
          <a:xfrm>
            <a:off x="3407237" y="83548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 name="Google Shape;541;g1035d2c9b82_0_1"/>
          <p:cNvPicPr preferRelativeResize="0"/>
          <p:nvPr/>
        </p:nvPicPr>
        <p:blipFill rotWithShape="1">
          <a:blip r:embed="rId3">
            <a:alphaModFix/>
          </a:blip>
          <a:srcRect b="0" l="0" r="0" t="8240"/>
          <a:stretch/>
        </p:blipFill>
        <p:spPr>
          <a:xfrm rot="5400000">
            <a:off x="5434563" y="891662"/>
            <a:ext cx="2396724" cy="3511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102fe0a1218_0_134"/>
          <p:cNvSpPr txBox="1"/>
          <p:nvPr>
            <p:ph type="ctrTitle"/>
          </p:nvPr>
        </p:nvSpPr>
        <p:spPr>
          <a:xfrm>
            <a:off x="1152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FUTURE</a:t>
            </a:r>
            <a:endParaRPr sz="5400"/>
          </a:p>
        </p:txBody>
      </p:sp>
      <p:sp>
        <p:nvSpPr>
          <p:cNvPr id="547" name="Google Shape;547;g102fe0a1218_0_134"/>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102fe0a1218_0_134"/>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14</a:t>
            </a:r>
            <a:endParaRPr>
              <a:solidFill>
                <a:schemeClr val="dk2"/>
              </a:solidFill>
            </a:endParaRPr>
          </a:p>
        </p:txBody>
      </p:sp>
      <p:sp>
        <p:nvSpPr>
          <p:cNvPr id="549" name="Google Shape;549;g102fe0a1218_0_134"/>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102fe0a1218_0_134"/>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1" name="Google Shape;551;g102fe0a1218_0_134"/>
          <p:cNvCxnSpPr>
            <a:stCxn id="547"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10492fc1249_0_125"/>
          <p:cNvSpPr txBox="1"/>
          <p:nvPr>
            <p:ph type="ctrTitle"/>
          </p:nvPr>
        </p:nvSpPr>
        <p:spPr>
          <a:xfrm>
            <a:off x="806200" y="489850"/>
            <a:ext cx="4296600" cy="50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a:t>Future Improvement_____</a:t>
            </a:r>
            <a:endParaRPr/>
          </a:p>
        </p:txBody>
      </p:sp>
      <p:sp>
        <p:nvSpPr>
          <p:cNvPr id="557" name="Google Shape;557;g10492fc1249_0_125"/>
          <p:cNvSpPr txBox="1"/>
          <p:nvPr/>
        </p:nvSpPr>
        <p:spPr>
          <a:xfrm>
            <a:off x="806200" y="1408350"/>
            <a:ext cx="7348500" cy="23397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lt1"/>
              </a:buClr>
              <a:buSzPts val="1400"/>
              <a:buFont typeface="Maven Pro"/>
              <a:buChar char="➢"/>
            </a:pPr>
            <a:r>
              <a:rPr lang="en-IN">
                <a:solidFill>
                  <a:schemeClr val="lt1"/>
                </a:solidFill>
                <a:latin typeface="Maven Pro"/>
                <a:ea typeface="Maven Pro"/>
                <a:cs typeface="Maven Pro"/>
                <a:sym typeface="Maven Pro"/>
              </a:rPr>
              <a:t>Scope of the same can be expanded.</a:t>
            </a:r>
            <a:endParaRPr>
              <a:solidFill>
                <a:schemeClr val="lt1"/>
              </a:solidFill>
              <a:latin typeface="Maven Pro"/>
              <a:ea typeface="Maven Pro"/>
              <a:cs typeface="Maven Pro"/>
              <a:sym typeface="Maven Pro"/>
            </a:endParaRPr>
          </a:p>
          <a:p>
            <a:pPr indent="-317500" lvl="0" marL="457200" rtl="0" algn="just">
              <a:lnSpc>
                <a:spcPct val="150000"/>
              </a:lnSpc>
              <a:spcBef>
                <a:spcPts val="0"/>
              </a:spcBef>
              <a:spcAft>
                <a:spcPts val="0"/>
              </a:spcAft>
              <a:buClr>
                <a:schemeClr val="lt1"/>
              </a:buClr>
              <a:buSzPts val="1400"/>
              <a:buFont typeface="Maven Pro"/>
              <a:buChar char="➢"/>
            </a:pPr>
            <a:r>
              <a:rPr lang="en-IN">
                <a:solidFill>
                  <a:schemeClr val="lt1"/>
                </a:solidFill>
                <a:latin typeface="Maven Pro"/>
                <a:ea typeface="Maven Pro"/>
                <a:cs typeface="Maven Pro"/>
                <a:sym typeface="Maven Pro"/>
              </a:rPr>
              <a:t>Add more functions to code for other gestures</a:t>
            </a:r>
            <a:endParaRPr>
              <a:solidFill>
                <a:schemeClr val="lt1"/>
              </a:solidFill>
              <a:latin typeface="Maven Pro"/>
              <a:ea typeface="Maven Pro"/>
              <a:cs typeface="Maven Pro"/>
              <a:sym typeface="Maven Pro"/>
            </a:endParaRPr>
          </a:p>
          <a:p>
            <a:pPr indent="-317500" lvl="0" marL="457200" rtl="0" algn="just">
              <a:lnSpc>
                <a:spcPct val="150000"/>
              </a:lnSpc>
              <a:spcBef>
                <a:spcPts val="0"/>
              </a:spcBef>
              <a:spcAft>
                <a:spcPts val="0"/>
              </a:spcAft>
              <a:buClr>
                <a:schemeClr val="lt1"/>
              </a:buClr>
              <a:buSzPts val="1400"/>
              <a:buFont typeface="Maven Pro"/>
              <a:buChar char="➢"/>
            </a:pPr>
            <a:r>
              <a:rPr lang="en-IN">
                <a:solidFill>
                  <a:schemeClr val="lt1"/>
                </a:solidFill>
                <a:latin typeface="Maven Pro"/>
                <a:ea typeface="Maven Pro"/>
                <a:cs typeface="Maven Pro"/>
                <a:sym typeface="Maven Pro"/>
              </a:rPr>
              <a:t>Can be expanded to work for every laptop or TVs</a:t>
            </a:r>
            <a:endParaRPr>
              <a:solidFill>
                <a:schemeClr val="lt1"/>
              </a:solidFill>
              <a:latin typeface="Maven Pro"/>
              <a:ea typeface="Maven Pro"/>
              <a:cs typeface="Maven Pro"/>
              <a:sym typeface="Maven Pro"/>
            </a:endParaRPr>
          </a:p>
          <a:p>
            <a:pPr indent="-317500" lvl="0" marL="457200" rtl="0" algn="just">
              <a:lnSpc>
                <a:spcPct val="150000"/>
              </a:lnSpc>
              <a:spcBef>
                <a:spcPts val="0"/>
              </a:spcBef>
              <a:spcAft>
                <a:spcPts val="0"/>
              </a:spcAft>
              <a:buClr>
                <a:schemeClr val="lt1"/>
              </a:buClr>
              <a:buSzPts val="1400"/>
              <a:buFont typeface="Maven Pro"/>
              <a:buChar char="➢"/>
            </a:pPr>
            <a:r>
              <a:rPr lang="en-IN">
                <a:solidFill>
                  <a:schemeClr val="lt1"/>
                </a:solidFill>
                <a:latin typeface="Maven Pro"/>
                <a:ea typeface="Maven Pro"/>
                <a:cs typeface="Maven Pro"/>
                <a:sym typeface="Maven Pro"/>
              </a:rPr>
              <a:t>Eliminate light vibration and small movement of human body and consequently reduce the noise of data.</a:t>
            </a:r>
            <a:endParaRPr>
              <a:solidFill>
                <a:schemeClr val="lt1"/>
              </a:solidFill>
              <a:latin typeface="Maven Pro"/>
              <a:ea typeface="Maven Pro"/>
              <a:cs typeface="Maven Pro"/>
              <a:sym typeface="Maven Pro"/>
            </a:endParaRPr>
          </a:p>
          <a:p>
            <a:pPr indent="-317500" lvl="0" marL="457200" rtl="0" algn="just">
              <a:lnSpc>
                <a:spcPct val="150000"/>
              </a:lnSpc>
              <a:spcBef>
                <a:spcPts val="0"/>
              </a:spcBef>
              <a:spcAft>
                <a:spcPts val="0"/>
              </a:spcAft>
              <a:buClr>
                <a:schemeClr val="lt1"/>
              </a:buClr>
              <a:buSzPts val="1400"/>
              <a:buFont typeface="Maven Pro"/>
              <a:buChar char="➢"/>
            </a:pPr>
            <a:r>
              <a:rPr lang="en-IN">
                <a:solidFill>
                  <a:schemeClr val="lt1"/>
                </a:solidFill>
                <a:latin typeface="Maven Pro"/>
                <a:ea typeface="Maven Pro"/>
                <a:cs typeface="Maven Pro"/>
                <a:sym typeface="Maven Pro"/>
              </a:rPr>
              <a:t>To implement more useful gestures by improving the algorithm of data processing.</a:t>
            </a:r>
            <a:endParaRPr>
              <a:solidFill>
                <a:schemeClr val="lt1"/>
              </a:solidFill>
              <a:latin typeface="Maven Pro"/>
              <a:ea typeface="Maven Pro"/>
              <a:cs typeface="Maven Pro"/>
              <a:sym typeface="Maven Pro"/>
            </a:endParaRPr>
          </a:p>
          <a:p>
            <a:pPr indent="-317500" lvl="0" marL="457200" rtl="0" algn="just">
              <a:lnSpc>
                <a:spcPct val="150000"/>
              </a:lnSpc>
              <a:spcBef>
                <a:spcPts val="0"/>
              </a:spcBef>
              <a:spcAft>
                <a:spcPts val="0"/>
              </a:spcAft>
              <a:buClr>
                <a:schemeClr val="lt1"/>
              </a:buClr>
              <a:buSzPts val="1400"/>
              <a:buFont typeface="Maven Pro"/>
              <a:buChar char="➢"/>
            </a:pPr>
            <a:r>
              <a:rPr lang="en-IN">
                <a:solidFill>
                  <a:schemeClr val="lt1"/>
                </a:solidFill>
                <a:latin typeface="Maven Pro"/>
                <a:ea typeface="Maven Pro"/>
                <a:cs typeface="Maven Pro"/>
                <a:sym typeface="Maven Pro"/>
              </a:rPr>
              <a:t>Design more efficient power supply to reduce power loss.</a:t>
            </a:r>
            <a:endParaRPr>
              <a:solidFill>
                <a:schemeClr val="lt1"/>
              </a:solidFill>
              <a:latin typeface="Maven Pro"/>
              <a:ea typeface="Maven Pro"/>
              <a:cs typeface="Maven Pro"/>
              <a:sym typeface="Maven Pro"/>
            </a:endParaRPr>
          </a:p>
        </p:txBody>
      </p:sp>
      <p:sp>
        <p:nvSpPr>
          <p:cNvPr id="558" name="Google Shape;558;g10492fc1249_0_125"/>
          <p:cNvSpPr/>
          <p:nvPr/>
        </p:nvSpPr>
        <p:spPr>
          <a:xfrm>
            <a:off x="5146912"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10492fc1249_0_125"/>
          <p:cNvSpPr/>
          <p:nvPr/>
        </p:nvSpPr>
        <p:spPr>
          <a:xfrm>
            <a:off x="5375512" y="815750"/>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102fe0a1218_0_28"/>
          <p:cNvSpPr txBox="1"/>
          <p:nvPr>
            <p:ph type="ctrTitle"/>
          </p:nvPr>
        </p:nvSpPr>
        <p:spPr>
          <a:xfrm>
            <a:off x="1152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REFERENCES</a:t>
            </a:r>
            <a:endParaRPr sz="5400"/>
          </a:p>
        </p:txBody>
      </p:sp>
      <p:sp>
        <p:nvSpPr>
          <p:cNvPr id="565" name="Google Shape;565;g102fe0a1218_0_28"/>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g102fe0a1218_0_28"/>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15</a:t>
            </a:r>
            <a:endParaRPr>
              <a:solidFill>
                <a:schemeClr val="dk2"/>
              </a:solidFill>
            </a:endParaRPr>
          </a:p>
        </p:txBody>
      </p:sp>
      <p:sp>
        <p:nvSpPr>
          <p:cNvPr id="567" name="Google Shape;567;g102fe0a1218_0_28"/>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102fe0a1218_0_28"/>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9" name="Google Shape;569;g102fe0a1218_0_28"/>
          <p:cNvCxnSpPr>
            <a:stCxn id="565"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102fe0a1218_0_37"/>
          <p:cNvSpPr txBox="1"/>
          <p:nvPr>
            <p:ph idx="4294967295" type="ctrTitle"/>
          </p:nvPr>
        </p:nvSpPr>
        <p:spPr>
          <a:xfrm>
            <a:off x="530775" y="560600"/>
            <a:ext cx="4576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Reference Links___</a:t>
            </a:r>
            <a:endParaRPr/>
          </a:p>
        </p:txBody>
      </p:sp>
      <p:sp>
        <p:nvSpPr>
          <p:cNvPr id="575" name="Google Shape;575;g102fe0a1218_0_37"/>
          <p:cNvSpPr/>
          <p:nvPr/>
        </p:nvSpPr>
        <p:spPr>
          <a:xfrm>
            <a:off x="3550795" y="979036"/>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102fe0a1218_0_37"/>
          <p:cNvSpPr/>
          <p:nvPr/>
        </p:nvSpPr>
        <p:spPr>
          <a:xfrm>
            <a:off x="3703195" y="978355"/>
            <a:ext cx="61200" cy="6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102fe0a1218_0_37"/>
          <p:cNvSpPr txBox="1"/>
          <p:nvPr/>
        </p:nvSpPr>
        <p:spPr>
          <a:xfrm>
            <a:off x="647400" y="1285875"/>
            <a:ext cx="7976100" cy="3617100"/>
          </a:xfrm>
          <a:prstGeom prst="rect">
            <a:avLst/>
          </a:prstGeom>
          <a:noFill/>
          <a:ln>
            <a:noFill/>
          </a:ln>
        </p:spPr>
        <p:txBody>
          <a:bodyPr anchorCtr="0" anchor="t" bIns="91425" lIns="91425" spcFirstLastPara="1" rIns="91425" wrap="square" tIns="91425">
            <a:spAutoFit/>
          </a:bodyPr>
          <a:lstStyle/>
          <a:p>
            <a:pPr indent="-304800" lvl="0" marL="457200" marR="152400" rtl="0" algn="l">
              <a:lnSpc>
                <a:spcPct val="100000"/>
              </a:lnSpc>
              <a:spcBef>
                <a:spcPts val="0"/>
              </a:spcBef>
              <a:spcAft>
                <a:spcPts val="0"/>
              </a:spcAft>
              <a:buClr>
                <a:schemeClr val="lt1"/>
              </a:buClr>
              <a:buSzPts val="1200"/>
              <a:buFont typeface="Maven Pro"/>
              <a:buAutoNum type="arabicPeriod"/>
            </a:pPr>
            <a:r>
              <a:rPr lang="en-IN" sz="1200">
                <a:solidFill>
                  <a:schemeClr val="lt1"/>
                </a:solidFill>
                <a:latin typeface="Maven Pro"/>
                <a:ea typeface="Maven Pro"/>
                <a:cs typeface="Maven Pro"/>
                <a:sym typeface="Maven Pro"/>
              </a:rPr>
              <a:t>Kela,J., Korpipää,P., Mäntyjärvi,J., Kallio,S., Savino,G., Jozzo,L.and Di Marca, S., 2006. Accelerometer-based gesture control for a design environment. Personal and Ubiquitous Computing, 10(5),pp.285-299.</a:t>
            </a:r>
            <a:endParaRPr sz="1200">
              <a:solidFill>
                <a:schemeClr val="lt1"/>
              </a:solidFill>
              <a:latin typeface="Maven Pro"/>
              <a:ea typeface="Maven Pro"/>
              <a:cs typeface="Maven Pro"/>
              <a:sym typeface="Maven Pro"/>
            </a:endParaRPr>
          </a:p>
          <a:p>
            <a:pPr indent="-304800" lvl="0" marL="457200" marR="546100" rtl="0" algn="l">
              <a:lnSpc>
                <a:spcPct val="100000"/>
              </a:lnSpc>
              <a:spcBef>
                <a:spcPts val="0"/>
              </a:spcBef>
              <a:spcAft>
                <a:spcPts val="0"/>
              </a:spcAft>
              <a:buClr>
                <a:schemeClr val="lt1"/>
              </a:buClr>
              <a:buSzPts val="1200"/>
              <a:buFont typeface="Maven Pro"/>
              <a:buAutoNum type="arabicPeriod"/>
            </a:pPr>
            <a:r>
              <a:rPr lang="en-IN" sz="1200">
                <a:solidFill>
                  <a:schemeClr val="lt1"/>
                </a:solidFill>
                <a:latin typeface="Maven Pro"/>
                <a:ea typeface="Maven Pro"/>
                <a:cs typeface="Maven Pro"/>
                <a:sym typeface="Maven Pro"/>
              </a:rPr>
              <a:t>Belgamwar, S. and Agrawal,S., 2018, August. An Arduino Based Gesture Control System for Human-Computer Interface. In 2018 Fourth International Conference on Computing Communication Control and Automation (ICCUBEA)(pp. 1-3).IEEE.</a:t>
            </a:r>
            <a:endParaRPr sz="1200">
              <a:solidFill>
                <a:schemeClr val="lt1"/>
              </a:solidFill>
              <a:latin typeface="Maven Pro"/>
              <a:ea typeface="Maven Pro"/>
              <a:cs typeface="Maven Pro"/>
              <a:sym typeface="Maven Pro"/>
            </a:endParaRPr>
          </a:p>
          <a:p>
            <a:pPr indent="-304800" lvl="0" marL="457200" marR="571500" rtl="0" algn="l">
              <a:lnSpc>
                <a:spcPct val="100000"/>
              </a:lnSpc>
              <a:spcBef>
                <a:spcPts val="0"/>
              </a:spcBef>
              <a:spcAft>
                <a:spcPts val="0"/>
              </a:spcAft>
              <a:buClr>
                <a:schemeClr val="lt1"/>
              </a:buClr>
              <a:buSzPts val="1200"/>
              <a:buFont typeface="Maven Pro"/>
              <a:buAutoNum type="arabicPeriod"/>
            </a:pPr>
            <a:r>
              <a:rPr lang="en-IN" sz="1200">
                <a:solidFill>
                  <a:schemeClr val="lt1"/>
                </a:solidFill>
                <a:latin typeface="Maven Pro"/>
                <a:ea typeface="Maven Pro"/>
                <a:cs typeface="Maven Pro"/>
                <a:sym typeface="Maven Pro"/>
              </a:rPr>
              <a:t>Nduanya, U.I., Oleka, C.V. and Orji, E.Z., DESIGN AND IMPLEMENTATION OF ARDUINO-BASED GESTURE-CONTROLLED SYSTEM WITH ACCELEROMETER.</a:t>
            </a:r>
            <a:endParaRPr sz="1200">
              <a:solidFill>
                <a:schemeClr val="lt1"/>
              </a:solidFill>
              <a:latin typeface="Maven Pro"/>
              <a:ea typeface="Maven Pro"/>
              <a:cs typeface="Maven Pro"/>
              <a:sym typeface="Maven Pro"/>
            </a:endParaRPr>
          </a:p>
          <a:p>
            <a:pPr indent="-304800" lvl="0" marL="457200" marR="533400" rtl="0" algn="l">
              <a:lnSpc>
                <a:spcPct val="100000"/>
              </a:lnSpc>
              <a:spcBef>
                <a:spcPts val="0"/>
              </a:spcBef>
              <a:spcAft>
                <a:spcPts val="0"/>
              </a:spcAft>
              <a:buClr>
                <a:schemeClr val="lt1"/>
              </a:buClr>
              <a:buSzPts val="1200"/>
              <a:buFont typeface="Maven Pro"/>
              <a:buAutoNum type="arabicPeriod"/>
            </a:pPr>
            <a:r>
              <a:rPr lang="en-IN" sz="1200">
                <a:solidFill>
                  <a:schemeClr val="lt1"/>
                </a:solidFill>
                <a:latin typeface="Maven Pro"/>
                <a:ea typeface="Maven Pro"/>
                <a:cs typeface="Maven Pro"/>
                <a:sym typeface="Maven Pro"/>
              </a:rPr>
              <a:t>Chanda,P., Mukherjee,P. and Subrata Modak,A., 2016. Gesture Controlled Robot using Arduino and Android.International Journal, 6(6).</a:t>
            </a:r>
            <a:endParaRPr sz="1200">
              <a:solidFill>
                <a:schemeClr val="lt1"/>
              </a:solidFill>
              <a:latin typeface="Maven Pro"/>
              <a:ea typeface="Maven Pro"/>
              <a:cs typeface="Maven Pro"/>
              <a:sym typeface="Maven Pro"/>
            </a:endParaRPr>
          </a:p>
          <a:p>
            <a:pPr indent="-304800" lvl="0" marL="457200" marR="533400" rtl="0" algn="l">
              <a:lnSpc>
                <a:spcPct val="100000"/>
              </a:lnSpc>
              <a:spcBef>
                <a:spcPts val="0"/>
              </a:spcBef>
              <a:spcAft>
                <a:spcPts val="0"/>
              </a:spcAft>
              <a:buClr>
                <a:schemeClr val="lt1"/>
              </a:buClr>
              <a:buSzPts val="1200"/>
              <a:buFont typeface="Maven Pro"/>
              <a:buAutoNum type="arabicPeriod"/>
            </a:pPr>
            <a:r>
              <a:rPr lang="en-IN" sz="1200">
                <a:solidFill>
                  <a:schemeClr val="lt1"/>
                </a:solidFill>
                <a:latin typeface="Maven Pro"/>
                <a:ea typeface="Maven Pro"/>
                <a:cs typeface="Maven Pro"/>
                <a:sym typeface="Maven Pro"/>
              </a:rPr>
              <a:t>Kebir,S.T.,Bouhedda,M.,Mekaoui,S.,Guesmi,M. and Douakh,A., 2016, November. Gesture control of mobile robot based arduino microcontroller. In 2016 8th International Conference on Modelling, Identification and Control (ICMIC)(pp. 1081-1085).IEEE.</a:t>
            </a:r>
            <a:endParaRPr sz="1200">
              <a:solidFill>
                <a:schemeClr val="lt1"/>
              </a:solidFill>
              <a:latin typeface="Maven Pro"/>
              <a:ea typeface="Maven Pro"/>
              <a:cs typeface="Maven Pro"/>
              <a:sym typeface="Maven Pro"/>
            </a:endParaRPr>
          </a:p>
          <a:p>
            <a:pPr indent="-304800" lvl="0" marL="457200" marR="533400" rtl="0" algn="l">
              <a:lnSpc>
                <a:spcPct val="100000"/>
              </a:lnSpc>
              <a:spcBef>
                <a:spcPts val="0"/>
              </a:spcBef>
              <a:spcAft>
                <a:spcPts val="0"/>
              </a:spcAft>
              <a:buClr>
                <a:schemeClr val="lt1"/>
              </a:buClr>
              <a:buSzPts val="1200"/>
              <a:buFont typeface="Maven Pro"/>
              <a:buAutoNum type="arabicPeriod"/>
            </a:pPr>
            <a:r>
              <a:rPr lang="en-IN" sz="1200">
                <a:solidFill>
                  <a:schemeClr val="lt1"/>
                </a:solidFill>
                <a:latin typeface="Maven Pro"/>
                <a:ea typeface="Maven Pro"/>
                <a:cs typeface="Maven Pro"/>
                <a:sym typeface="Maven Pro"/>
              </a:rPr>
              <a:t>Lu,W., Tong,Z. and Chu,J., 2016.Dynamic hand gesture recognition with leap motion controller.IEEE Signal Processing Letters,23(9), pp.1188-1192.</a:t>
            </a:r>
            <a:endParaRPr sz="1200">
              <a:solidFill>
                <a:schemeClr val="lt1"/>
              </a:solidFill>
              <a:latin typeface="Maven Pro"/>
              <a:ea typeface="Maven Pro"/>
              <a:cs typeface="Maven Pro"/>
              <a:sym typeface="Maven Pro"/>
            </a:endParaRPr>
          </a:p>
          <a:p>
            <a:pPr indent="-304800" lvl="0" marL="457200" marR="139700" rtl="0" algn="l">
              <a:lnSpc>
                <a:spcPct val="100000"/>
              </a:lnSpc>
              <a:spcBef>
                <a:spcPts val="0"/>
              </a:spcBef>
              <a:spcAft>
                <a:spcPts val="0"/>
              </a:spcAft>
              <a:buClr>
                <a:schemeClr val="lt1"/>
              </a:buClr>
              <a:buSzPts val="1200"/>
              <a:buFont typeface="Maven Pro"/>
              <a:buAutoNum type="arabicPeriod"/>
            </a:pPr>
            <a:r>
              <a:rPr lang="en-IN" sz="1200">
                <a:solidFill>
                  <a:schemeClr val="lt1"/>
                </a:solidFill>
                <a:latin typeface="Maven Pro"/>
                <a:ea typeface="Maven Pro"/>
                <a:cs typeface="Maven Pro"/>
                <a:sym typeface="Maven Pro"/>
              </a:rPr>
              <a:t>Yang,C., Jang,Y., Beh,J., Han,D. and Ko,H., 2012, January. Gesture recognition using depth-based hand tracking for contactless controller application. In 2012 IEEE International Conference on Consumer Electronics (ICCE) (pp.297-298).IEEE.</a:t>
            </a:r>
            <a:endParaRPr sz="1200">
              <a:solidFill>
                <a:schemeClr val="lt1"/>
              </a:solidFill>
              <a:latin typeface="Maven Pro"/>
              <a:ea typeface="Maven Pro"/>
              <a:cs typeface="Maven Pro"/>
              <a:sym typeface="Maven Pro"/>
            </a:endParaRPr>
          </a:p>
          <a:p>
            <a:pPr indent="0" lvl="0" marL="0" rtl="0" algn="l">
              <a:lnSpc>
                <a:spcPct val="100000"/>
              </a:lnSpc>
              <a:spcBef>
                <a:spcPts val="0"/>
              </a:spcBef>
              <a:spcAft>
                <a:spcPts val="0"/>
              </a:spcAft>
              <a:buNone/>
            </a:pPr>
            <a:r>
              <a:t/>
            </a:r>
            <a:endParaRPr sz="700">
              <a:solidFill>
                <a:schemeClr val="lt1"/>
              </a:solidFill>
              <a:latin typeface="Maven Pro"/>
              <a:ea typeface="Maven Pro"/>
              <a:cs typeface="Maven Pro"/>
              <a:sym typeface="Maven Pr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7"/>
          <p:cNvSpPr txBox="1"/>
          <p:nvPr>
            <p:ph type="ctrTitle"/>
          </p:nvPr>
        </p:nvSpPr>
        <p:spPr>
          <a:xfrm>
            <a:off x="1136171" y="835609"/>
            <a:ext cx="6446446" cy="217128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IN" sz="7200"/>
              <a:t>THANK YOU</a:t>
            </a:r>
            <a:endParaRPr sz="7200"/>
          </a:p>
        </p:txBody>
      </p:sp>
      <p:sp>
        <p:nvSpPr>
          <p:cNvPr id="583" name="Google Shape;583;p17"/>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7"/>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7"/>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7"/>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7"/>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7"/>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9" name="Google Shape;589;p17"/>
          <p:cNvGrpSpPr/>
          <p:nvPr/>
        </p:nvGrpSpPr>
        <p:grpSpPr>
          <a:xfrm>
            <a:off x="6232314" y="3696331"/>
            <a:ext cx="121434" cy="1073147"/>
            <a:chOff x="6232314" y="3696331"/>
            <a:chExt cx="121434" cy="1073147"/>
          </a:xfrm>
        </p:grpSpPr>
        <p:sp>
          <p:nvSpPr>
            <p:cNvPr id="590" name="Google Shape;590;p17"/>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7"/>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 name="Google Shape;592;p17"/>
          <p:cNvGrpSpPr/>
          <p:nvPr/>
        </p:nvGrpSpPr>
        <p:grpSpPr>
          <a:xfrm>
            <a:off x="7828765" y="1819184"/>
            <a:ext cx="133252" cy="1952377"/>
            <a:chOff x="6780548" y="337714"/>
            <a:chExt cx="133252" cy="1952377"/>
          </a:xfrm>
        </p:grpSpPr>
        <p:sp>
          <p:nvSpPr>
            <p:cNvPr id="593" name="Google Shape;593;p17"/>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7"/>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 name="Google Shape;595;p17"/>
          <p:cNvGrpSpPr/>
          <p:nvPr/>
        </p:nvGrpSpPr>
        <p:grpSpPr>
          <a:xfrm>
            <a:off x="1608717" y="1280046"/>
            <a:ext cx="199237" cy="2828935"/>
            <a:chOff x="1608717" y="1280046"/>
            <a:chExt cx="199237" cy="2828935"/>
          </a:xfrm>
        </p:grpSpPr>
        <p:sp>
          <p:nvSpPr>
            <p:cNvPr id="596" name="Google Shape;596;p17"/>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7"/>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7"/>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9" name="Google Shape;599;p17"/>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7"/>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1" name="Google Shape;601;p17"/>
          <p:cNvGrpSpPr/>
          <p:nvPr/>
        </p:nvGrpSpPr>
        <p:grpSpPr>
          <a:xfrm>
            <a:off x="8008096" y="2108910"/>
            <a:ext cx="199001" cy="2139770"/>
            <a:chOff x="8008096" y="2108910"/>
            <a:chExt cx="199001" cy="2139770"/>
          </a:xfrm>
        </p:grpSpPr>
        <p:sp>
          <p:nvSpPr>
            <p:cNvPr id="602" name="Google Shape;602;p17"/>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7"/>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 name="Google Shape;604;p17"/>
          <p:cNvGrpSpPr/>
          <p:nvPr/>
        </p:nvGrpSpPr>
        <p:grpSpPr>
          <a:xfrm>
            <a:off x="4472500" y="3928605"/>
            <a:ext cx="199001" cy="867199"/>
            <a:chOff x="4475150" y="4052605"/>
            <a:chExt cx="199001" cy="867199"/>
          </a:xfrm>
        </p:grpSpPr>
        <p:sp>
          <p:nvSpPr>
            <p:cNvPr id="605" name="Google Shape;605;p17"/>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7"/>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7"/>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8" name="Google Shape;608;p17"/>
          <p:cNvGrpSpPr/>
          <p:nvPr/>
        </p:nvGrpSpPr>
        <p:grpSpPr>
          <a:xfrm>
            <a:off x="6632609" y="2218481"/>
            <a:ext cx="357720" cy="355147"/>
            <a:chOff x="1408777" y="3680964"/>
            <a:chExt cx="357720" cy="355147"/>
          </a:xfrm>
        </p:grpSpPr>
        <p:sp>
          <p:nvSpPr>
            <p:cNvPr id="609" name="Google Shape;609;p17"/>
            <p:cNvSpPr/>
            <p:nvPr/>
          </p:nvSpPr>
          <p:spPr>
            <a:xfrm>
              <a:off x="1510488" y="3814144"/>
              <a:ext cx="37852" cy="49188"/>
            </a:xfrm>
            <a:custGeom>
              <a:rect b="b" l="l" r="r" t="t"/>
              <a:pathLst>
                <a:path extrusionOk="0" h="1549" w="1192">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cap="flat" cmpd="sng" w="9525">
              <a:solidFill>
                <a:srgbClr val="49FE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7"/>
            <p:cNvSpPr/>
            <p:nvPr/>
          </p:nvSpPr>
          <p:spPr>
            <a:xfrm>
              <a:off x="1627315" y="3814144"/>
              <a:ext cx="37852" cy="49188"/>
            </a:xfrm>
            <a:custGeom>
              <a:rect b="b" l="l" r="r" t="t"/>
              <a:pathLst>
                <a:path extrusionOk="0" h="1549" w="1192">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cap="flat" cmpd="sng" w="9525">
              <a:solidFill>
                <a:srgbClr val="49FE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7"/>
            <p:cNvSpPr/>
            <p:nvPr/>
          </p:nvSpPr>
          <p:spPr>
            <a:xfrm>
              <a:off x="1525604" y="3908806"/>
              <a:ext cx="123305" cy="33152"/>
            </a:xfrm>
            <a:custGeom>
              <a:rect b="b" l="l" r="r" t="t"/>
              <a:pathLst>
                <a:path extrusionOk="0" h="1044" w="3883">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cap="flat" cmpd="sng" w="9525">
              <a:solidFill>
                <a:srgbClr val="49FE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7"/>
            <p:cNvSpPr/>
            <p:nvPr/>
          </p:nvSpPr>
          <p:spPr>
            <a:xfrm>
              <a:off x="1408777" y="3680964"/>
              <a:ext cx="298338" cy="296528"/>
            </a:xfrm>
            <a:custGeom>
              <a:rect b="b" l="l" r="r" t="t"/>
              <a:pathLst>
                <a:path extrusionOk="0" h="9338" w="9395">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cap="flat" cmpd="sng" w="9525">
              <a:solidFill>
                <a:srgbClr val="49FE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7"/>
            <p:cNvSpPr/>
            <p:nvPr/>
          </p:nvSpPr>
          <p:spPr>
            <a:xfrm>
              <a:off x="1468508" y="3739075"/>
              <a:ext cx="297989" cy="297036"/>
            </a:xfrm>
            <a:custGeom>
              <a:rect b="b" l="l" r="r" t="t"/>
              <a:pathLst>
                <a:path extrusionOk="0" h="9354" w="9384">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cap="flat" cmpd="sng" w="9525">
              <a:solidFill>
                <a:srgbClr val="49FE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02fe0a1218_0_1"/>
          <p:cNvSpPr txBox="1"/>
          <p:nvPr>
            <p:ph type="ctrTitle"/>
          </p:nvPr>
        </p:nvSpPr>
        <p:spPr>
          <a:xfrm>
            <a:off x="1152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NOVEL IDEA</a:t>
            </a:r>
            <a:endParaRPr sz="5400"/>
          </a:p>
        </p:txBody>
      </p:sp>
      <p:sp>
        <p:nvSpPr>
          <p:cNvPr id="190" name="Google Shape;190;g102fe0a1218_0_1"/>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102fe0a1218_0_1"/>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02</a:t>
            </a:r>
            <a:endParaRPr>
              <a:solidFill>
                <a:schemeClr val="dk2"/>
              </a:solidFill>
            </a:endParaRPr>
          </a:p>
        </p:txBody>
      </p:sp>
      <p:sp>
        <p:nvSpPr>
          <p:cNvPr id="192" name="Google Shape;192;g102fe0a1218_0_1"/>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102fe0a1218_0_1"/>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4" name="Google Shape;194;g102fe0a1218_0_1"/>
          <p:cNvCxnSpPr>
            <a:stCxn id="190"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600"/>
              <a:t>WHAT IS NEW?</a:t>
            </a:r>
            <a:endParaRPr/>
          </a:p>
        </p:txBody>
      </p:sp>
      <p:sp>
        <p:nvSpPr>
          <p:cNvPr id="200" name="Google Shape;200;p4"/>
          <p:cNvSpPr txBox="1"/>
          <p:nvPr/>
        </p:nvSpPr>
        <p:spPr>
          <a:xfrm>
            <a:off x="765787" y="1517943"/>
            <a:ext cx="4592400" cy="2447400"/>
          </a:xfrm>
          <a:prstGeom prst="rect">
            <a:avLst/>
          </a:prstGeom>
          <a:noFill/>
          <a:ln>
            <a:noFill/>
          </a:ln>
        </p:spPr>
        <p:txBody>
          <a:bodyPr anchorCtr="0" anchor="t" bIns="45700" lIns="91425" spcFirstLastPara="1" rIns="91425" wrap="square" tIns="45700">
            <a:spAutoFit/>
          </a:bodyPr>
          <a:lstStyle/>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Cheaper and Multi-Utility</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External buttons providing a range of controls with upcoming bluetooth support.</a:t>
            </a:r>
            <a:endParaRPr sz="1500">
              <a:solidFill>
                <a:schemeClr val="lt1"/>
              </a:solidFill>
              <a:latin typeface="Maven Pro"/>
              <a:ea typeface="Maven Pro"/>
              <a:cs typeface="Maven Pro"/>
              <a:sym typeface="Maven Pro"/>
            </a:endParaRPr>
          </a:p>
          <a:p>
            <a:pPr indent="-323850" lvl="0" marL="457200" marR="0" rtl="0" algn="just">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Appropriate form factor for comfortable daily wear if worn as a device.</a:t>
            </a:r>
            <a:endParaRPr sz="1500">
              <a:solidFill>
                <a:schemeClr val="lt1"/>
              </a:solidFill>
              <a:latin typeface="Maven Pro"/>
              <a:ea typeface="Maven Pro"/>
              <a:cs typeface="Maven Pro"/>
              <a:sym typeface="Maven Pro"/>
            </a:endParaRPr>
          </a:p>
          <a:p>
            <a:pPr indent="-323850" lvl="0" marL="457200" marR="0" rtl="0" algn="l">
              <a:lnSpc>
                <a:spcPct val="115000"/>
              </a:lnSpc>
              <a:spcBef>
                <a:spcPts val="0"/>
              </a:spcBef>
              <a:spcAft>
                <a:spcPts val="0"/>
              </a:spcAft>
              <a:buClr>
                <a:schemeClr val="lt1"/>
              </a:buClr>
              <a:buSzPts val="1500"/>
              <a:buFont typeface="Maven Pro"/>
              <a:buChar char="➢"/>
            </a:pPr>
            <a:r>
              <a:rPr lang="en-IN" sz="1500">
                <a:solidFill>
                  <a:schemeClr val="lt1"/>
                </a:solidFill>
                <a:latin typeface="Maven Pro"/>
                <a:ea typeface="Maven Pro"/>
                <a:cs typeface="Maven Pro"/>
                <a:sym typeface="Maven Pro"/>
              </a:rPr>
              <a:t>Existing Product designed for discrete gestures lack accuracy to be used in real scenarios.</a:t>
            </a:r>
            <a:endParaRPr sz="1500">
              <a:solidFill>
                <a:schemeClr val="lt1"/>
              </a:solidFill>
              <a:latin typeface="Maven Pro"/>
              <a:ea typeface="Maven Pro"/>
              <a:cs typeface="Maven Pro"/>
              <a:sym typeface="Maven Pro"/>
            </a:endParaRPr>
          </a:p>
          <a:p>
            <a:pPr indent="0" lvl="0" marL="0" marR="0" rtl="0" algn="just">
              <a:lnSpc>
                <a:spcPct val="100000"/>
              </a:lnSpc>
              <a:spcBef>
                <a:spcPts val="0"/>
              </a:spcBef>
              <a:spcAft>
                <a:spcPts val="0"/>
              </a:spcAft>
              <a:buNone/>
            </a:pPr>
            <a:r>
              <a:t/>
            </a:r>
            <a:endParaRPr sz="1500">
              <a:solidFill>
                <a:schemeClr val="lt1"/>
              </a:solidFill>
              <a:latin typeface="Maven Pro"/>
              <a:ea typeface="Maven Pro"/>
              <a:cs typeface="Maven Pro"/>
              <a:sym typeface="Maven Pro"/>
            </a:endParaRPr>
          </a:p>
        </p:txBody>
      </p:sp>
      <p:grpSp>
        <p:nvGrpSpPr>
          <p:cNvPr id="201" name="Google Shape;201;p4"/>
          <p:cNvGrpSpPr/>
          <p:nvPr/>
        </p:nvGrpSpPr>
        <p:grpSpPr>
          <a:xfrm>
            <a:off x="8763780" y="3343662"/>
            <a:ext cx="121434" cy="1073147"/>
            <a:chOff x="6232314" y="3696331"/>
            <a:chExt cx="121434" cy="1073147"/>
          </a:xfrm>
        </p:grpSpPr>
        <p:sp>
          <p:nvSpPr>
            <p:cNvPr id="202" name="Google Shape;202;p4"/>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4" name="Google Shape;204;p4"/>
          <p:cNvPicPr preferRelativeResize="0"/>
          <p:nvPr/>
        </p:nvPicPr>
        <p:blipFill>
          <a:blip r:embed="rId3">
            <a:alphaModFix/>
          </a:blip>
          <a:stretch>
            <a:fillRect/>
          </a:stretch>
        </p:blipFill>
        <p:spPr>
          <a:xfrm>
            <a:off x="6275975" y="1560725"/>
            <a:ext cx="2194475" cy="2194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0492fc1249_0_59"/>
          <p:cNvSpPr txBox="1"/>
          <p:nvPr>
            <p:ph type="ctrTitle"/>
          </p:nvPr>
        </p:nvSpPr>
        <p:spPr>
          <a:xfrm>
            <a:off x="771862" y="1922125"/>
            <a:ext cx="5074500" cy="978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IN" sz="5400"/>
              <a:t>Literature Survey</a:t>
            </a:r>
            <a:endParaRPr sz="5400"/>
          </a:p>
        </p:txBody>
      </p:sp>
      <p:sp>
        <p:nvSpPr>
          <p:cNvPr id="210" name="Google Shape;210;g10492fc1249_0_59"/>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10492fc1249_0_59"/>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IN">
                <a:solidFill>
                  <a:schemeClr val="dk2"/>
                </a:solidFill>
              </a:rPr>
              <a:t>03</a:t>
            </a:r>
            <a:endParaRPr>
              <a:solidFill>
                <a:schemeClr val="dk2"/>
              </a:solidFill>
            </a:endParaRPr>
          </a:p>
        </p:txBody>
      </p:sp>
      <p:sp>
        <p:nvSpPr>
          <p:cNvPr id="212" name="Google Shape;212;g10492fc1249_0_59"/>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10492fc1249_0_59"/>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4" name="Google Shape;214;g10492fc1249_0_59"/>
          <p:cNvCxnSpPr>
            <a:stCxn id="210"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pSp>
        <p:nvGrpSpPr>
          <p:cNvPr id="219" name="Google Shape;219;g10492fc1249_0_68"/>
          <p:cNvGrpSpPr/>
          <p:nvPr/>
        </p:nvGrpSpPr>
        <p:grpSpPr>
          <a:xfrm>
            <a:off x="8763780" y="3343662"/>
            <a:ext cx="121434" cy="1073147"/>
            <a:chOff x="6232314" y="3696331"/>
            <a:chExt cx="121434" cy="1073147"/>
          </a:xfrm>
        </p:grpSpPr>
        <p:sp>
          <p:nvSpPr>
            <p:cNvPr id="220" name="Google Shape;220;g10492fc1249_0_68"/>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10492fc1249_0_68"/>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222" name="Google Shape;222;g10492fc1249_0_68"/>
          <p:cNvGraphicFramePr/>
          <p:nvPr/>
        </p:nvGraphicFramePr>
        <p:xfrm>
          <a:off x="53238" y="-53575"/>
          <a:ext cx="3000000" cy="3000000"/>
        </p:xfrm>
        <a:graphic>
          <a:graphicData uri="http://schemas.openxmlformats.org/drawingml/2006/table">
            <a:tbl>
              <a:tblPr>
                <a:noFill/>
                <a:tableStyleId>{8600D984-93FF-4CC8-8D8E-214CBD4F354B}</a:tableStyleId>
              </a:tblPr>
              <a:tblGrid>
                <a:gridCol w="764350"/>
                <a:gridCol w="1929175"/>
                <a:gridCol w="3011575"/>
                <a:gridCol w="3300275"/>
              </a:tblGrid>
              <a:tr h="762775">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NO​</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TITLE​</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IMPLEMENTATION</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CONCLUSION</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r>
              <a:tr h="2083725">
                <a:tc>
                  <a:txBody>
                    <a:bodyPr/>
                    <a:lstStyle/>
                    <a:p>
                      <a:pPr indent="0" lvl="0" marL="101600" marR="76200" rtl="0" algn="l">
                        <a:lnSpc>
                          <a:spcPct val="115000"/>
                        </a:lnSpc>
                        <a:spcBef>
                          <a:spcPts val="1200"/>
                        </a:spcBef>
                        <a:spcAft>
                          <a:spcPts val="1200"/>
                        </a:spcAft>
                        <a:buNone/>
                      </a:pPr>
                      <a:r>
                        <a:rPr lang="en-IN" sz="900">
                          <a:solidFill>
                            <a:schemeClr val="lt1"/>
                          </a:solidFill>
                          <a:latin typeface="Share Tech"/>
                          <a:ea typeface="Share Tech"/>
                          <a:cs typeface="Share Tech"/>
                          <a:sym typeface="Share Tech"/>
                        </a:rPr>
                        <a:t>01</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SzPts val="1100"/>
                        <a:buFont typeface="Arial"/>
                        <a:buNone/>
                      </a:pPr>
                      <a:r>
                        <a:t/>
                      </a:r>
                      <a:endParaRPr sz="900">
                        <a:solidFill>
                          <a:schemeClr val="lt1"/>
                        </a:solidFill>
                        <a:latin typeface="Share Tech"/>
                        <a:ea typeface="Share Tech"/>
                        <a:cs typeface="Share Tech"/>
                        <a:sym typeface="Share Tech"/>
                      </a:endParaRPr>
                    </a:p>
                    <a:p>
                      <a:pPr indent="0" lvl="0" marL="63500" marR="63500" rtl="0" algn="l">
                        <a:lnSpc>
                          <a:spcPct val="115000"/>
                        </a:lnSpc>
                        <a:spcBef>
                          <a:spcPts val="1200"/>
                        </a:spcBef>
                        <a:spcAft>
                          <a:spcPts val="1200"/>
                        </a:spcAft>
                        <a:buClr>
                          <a:srgbClr val="000000"/>
                        </a:buClr>
                        <a:buSzPts val="1100"/>
                        <a:buFont typeface="Arial"/>
                        <a:buNone/>
                      </a:pPr>
                      <a:r>
                        <a:rPr lang="en-IN" sz="900">
                          <a:solidFill>
                            <a:schemeClr val="lt1"/>
                          </a:solidFill>
                          <a:latin typeface="Share Tech"/>
                          <a:ea typeface="Share Tech"/>
                          <a:cs typeface="Share Tech"/>
                          <a:sym typeface="Share Tech"/>
                        </a:rPr>
                        <a:t>Gesture and speech interaction with a patient information system</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marR="63500" rtl="0" algn="l">
                        <a:lnSpc>
                          <a:spcPct val="115000"/>
                        </a:lnSpc>
                        <a:spcBef>
                          <a:spcPts val="1200"/>
                        </a:spcBef>
                        <a:spcAft>
                          <a:spcPts val="1200"/>
                        </a:spcAft>
                        <a:buClr>
                          <a:srgbClr val="000000"/>
                        </a:buClr>
                        <a:buSzPts val="1100"/>
                        <a:buFont typeface="Arial"/>
                        <a:buNone/>
                      </a:pPr>
                      <a:r>
                        <a:rPr lang="en-IN" sz="900">
                          <a:solidFill>
                            <a:schemeClr val="lt1"/>
                          </a:solidFill>
                          <a:latin typeface="Share Tech"/>
                          <a:ea typeface="Share Tech"/>
                          <a:cs typeface="Share Tech"/>
                          <a:sym typeface="Share Tech"/>
                        </a:rPr>
                        <a:t>Here they combined their gestural input technique with speech output and test whether or not the absence of a visual display impairs usability in this kind of multimodal interaction. This is of particular relevance to mobile, wearable and ubiquitous systems where visual displays may be restricted or unavailable. They conducted the evaluation using a prototype for a system combining gesture input and speech output to provide information to patients in a hospital Accident and Emergency Department. A group of participants was instructed to access various services using gestural inputs.</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marR="63500" rtl="0" algn="l">
                        <a:lnSpc>
                          <a:spcPct val="115000"/>
                        </a:lnSpc>
                        <a:spcBef>
                          <a:spcPts val="1200"/>
                        </a:spcBef>
                        <a:spcAft>
                          <a:spcPts val="0"/>
                        </a:spcAft>
                        <a:buClr>
                          <a:srgbClr val="000000"/>
                        </a:buClr>
                        <a:buSzPts val="1100"/>
                        <a:buFont typeface="Arial"/>
                        <a:buNone/>
                      </a:pPr>
                      <a:r>
                        <a:rPr lang="en-IN" sz="900">
                          <a:solidFill>
                            <a:schemeClr val="lt1"/>
                          </a:solidFill>
                          <a:latin typeface="Share Tech"/>
                          <a:ea typeface="Share Tech"/>
                          <a:cs typeface="Share Tech"/>
                          <a:sym typeface="Share Tech"/>
                        </a:rPr>
                        <a:t>The gesture controlled device allows the user to perform multiple actions on a VCR video player, such as play, pause, volume control, channel control.</a:t>
                      </a:r>
                      <a:endParaRPr sz="900">
                        <a:solidFill>
                          <a:schemeClr val="lt1"/>
                        </a:solidFill>
                        <a:latin typeface="Share Tech"/>
                        <a:ea typeface="Share Tech"/>
                        <a:cs typeface="Share Tech"/>
                        <a:sym typeface="Share Tech"/>
                      </a:endParaRPr>
                    </a:p>
                    <a:p>
                      <a:pPr indent="0" lvl="0" marL="0" marR="63500" rtl="0" algn="l">
                        <a:lnSpc>
                          <a:spcPct val="115000"/>
                        </a:lnSpc>
                        <a:spcBef>
                          <a:spcPts val="1200"/>
                        </a:spcBef>
                        <a:spcAft>
                          <a:spcPts val="1200"/>
                        </a:spcAft>
                        <a:buClr>
                          <a:srgbClr val="000000"/>
                        </a:buClr>
                        <a:buSzPts val="1100"/>
                        <a:buFont typeface="Arial"/>
                        <a:buNone/>
                      </a:pPr>
                      <a:r>
                        <a:rPr lang="en-IN" sz="900">
                          <a:solidFill>
                            <a:schemeClr val="lt1"/>
                          </a:solidFill>
                          <a:latin typeface="Share Tech"/>
                          <a:ea typeface="Share Tech"/>
                          <a:cs typeface="Share Tech"/>
                          <a:sym typeface="Share Tech"/>
                        </a:rPr>
                        <a:t>According to research conducted, among the devices that could be controlled by gestures, home entertainment devices were the most popular. The device uses Hidden Markov Model to train the device to create user defined gestures. It does so by converting 3D data into 1D prototype vectors.</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r>
              <a:tr h="1966675">
                <a:tc>
                  <a:txBody>
                    <a:bodyPr/>
                    <a:lstStyle/>
                    <a:p>
                      <a:pPr indent="0" lvl="0" marL="101600" marR="76200" rtl="0" algn="l">
                        <a:lnSpc>
                          <a:spcPct val="115000"/>
                        </a:lnSpc>
                        <a:spcBef>
                          <a:spcPts val="1200"/>
                        </a:spcBef>
                        <a:spcAft>
                          <a:spcPts val="1200"/>
                        </a:spcAft>
                        <a:buNone/>
                      </a:pPr>
                      <a:r>
                        <a:rPr lang="en-IN" sz="900">
                          <a:solidFill>
                            <a:schemeClr val="lt1"/>
                          </a:solidFill>
                          <a:latin typeface="Share Tech"/>
                          <a:ea typeface="Share Tech"/>
                          <a:cs typeface="Share Tech"/>
                          <a:sym typeface="Share Tech"/>
                        </a:rPr>
                        <a:t>02</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101600" marR="76200" rtl="0" algn="l">
                        <a:lnSpc>
                          <a:spcPct val="115000"/>
                        </a:lnSpc>
                        <a:spcBef>
                          <a:spcPts val="1200"/>
                        </a:spcBef>
                        <a:spcAft>
                          <a:spcPts val="1200"/>
                        </a:spcAft>
                        <a:buNone/>
                      </a:pPr>
                      <a:r>
                        <a:rPr lang="en-IN" sz="900">
                          <a:solidFill>
                            <a:schemeClr val="lt1"/>
                          </a:solidFill>
                          <a:latin typeface="Share Tech"/>
                          <a:ea typeface="Share Tech"/>
                          <a:cs typeface="Share Tech"/>
                          <a:sym typeface="Share Tech"/>
                        </a:rPr>
                        <a:t>An Arduino Based Gesture Control System for Human-Computer Interface</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marR="63500" rtl="0" algn="l">
                        <a:lnSpc>
                          <a:spcPct val="115000"/>
                        </a:lnSpc>
                        <a:spcBef>
                          <a:spcPts val="1200"/>
                        </a:spcBef>
                        <a:spcAft>
                          <a:spcPts val="1200"/>
                        </a:spcAft>
                        <a:buNone/>
                      </a:pPr>
                      <a:r>
                        <a:rPr lang="en-IN" sz="900">
                          <a:solidFill>
                            <a:schemeClr val="lt1"/>
                          </a:solidFill>
                          <a:latin typeface="Share Tech"/>
                          <a:ea typeface="Share Tech"/>
                          <a:cs typeface="Share Tech"/>
                          <a:sym typeface="Share Tech"/>
                        </a:rPr>
                        <a:t>The proposed system uses Arduino microcontrollers, Ultrasonic distance sensors and Accelerometers for Human Computer Interaction. The distance sensor is mounted on a laptop or a computer. It records the gestures by measuring the distance between the sensor and the hand. The sensor data is sent to the Microcontroller which carries out further computation based on this data. Using Python Gesture Analysis and Recognition Library, the setup can perform file handling and keyboard shortcuts with predefined hotkeys.</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chemeClr val="lt1"/>
                        </a:solidFill>
                        <a:latin typeface="Share Tech"/>
                        <a:ea typeface="Share Tech"/>
                        <a:cs typeface="Share Tech"/>
                        <a:sym typeface="Share Tech"/>
                      </a:endParaRPr>
                    </a:p>
                    <a:p>
                      <a:pPr indent="0" lvl="0" marL="0" rtl="0" algn="l">
                        <a:spcBef>
                          <a:spcPts val="0"/>
                        </a:spcBef>
                        <a:spcAft>
                          <a:spcPts val="0"/>
                        </a:spcAft>
                        <a:buNone/>
                      </a:pPr>
                      <a:r>
                        <a:rPr lang="en-IN" sz="900">
                          <a:solidFill>
                            <a:schemeClr val="lt1"/>
                          </a:solidFill>
                          <a:latin typeface="Share Tech"/>
                          <a:ea typeface="Share Tech"/>
                          <a:cs typeface="Share Tech"/>
                          <a:sym typeface="Share Tech"/>
                        </a:rPr>
                        <a:t>The system has two interfaces, the distance sensor interface and the accelerometer interface. The distance sensor interface translates the gestures for actions such as shuffling between different applications, volume control, scrolling, keyboard shortcuts and so on; while the accelerometer interface realizes the typing part of the system.</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grpSp>
        <p:nvGrpSpPr>
          <p:cNvPr id="227" name="Google Shape;227;g10492fc1249_0_75"/>
          <p:cNvGrpSpPr/>
          <p:nvPr/>
        </p:nvGrpSpPr>
        <p:grpSpPr>
          <a:xfrm>
            <a:off x="8763780" y="3343662"/>
            <a:ext cx="121434" cy="1073147"/>
            <a:chOff x="6232314" y="3696331"/>
            <a:chExt cx="121434" cy="1073147"/>
          </a:xfrm>
        </p:grpSpPr>
        <p:sp>
          <p:nvSpPr>
            <p:cNvPr id="228" name="Google Shape;228;g10492fc1249_0_75"/>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10492fc1249_0_75"/>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230" name="Google Shape;230;g10492fc1249_0_75"/>
          <p:cNvGraphicFramePr/>
          <p:nvPr/>
        </p:nvGraphicFramePr>
        <p:xfrm>
          <a:off x="169200" y="117875"/>
          <a:ext cx="3000000" cy="3000000"/>
        </p:xfrm>
        <a:graphic>
          <a:graphicData uri="http://schemas.openxmlformats.org/drawingml/2006/table">
            <a:tbl>
              <a:tblPr>
                <a:noFill/>
                <a:tableStyleId>{8600D984-93FF-4CC8-8D8E-214CBD4F354B}</a:tableStyleId>
              </a:tblPr>
              <a:tblGrid>
                <a:gridCol w="603600"/>
                <a:gridCol w="1929175"/>
                <a:gridCol w="3011575"/>
                <a:gridCol w="3311000"/>
              </a:tblGrid>
              <a:tr h="712650">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NO​</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TITLE​</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IMPLEMENTATION</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101600" marR="76200" rtl="0" algn="l">
                        <a:lnSpc>
                          <a:spcPct val="115000"/>
                        </a:lnSpc>
                        <a:spcBef>
                          <a:spcPts val="1200"/>
                        </a:spcBef>
                        <a:spcAft>
                          <a:spcPts val="1200"/>
                        </a:spcAft>
                        <a:buNone/>
                      </a:pPr>
                      <a:r>
                        <a:rPr lang="en-IN" sz="1500">
                          <a:solidFill>
                            <a:schemeClr val="lt1"/>
                          </a:solidFill>
                          <a:latin typeface="Share Tech"/>
                          <a:ea typeface="Share Tech"/>
                          <a:cs typeface="Share Tech"/>
                          <a:sym typeface="Share Tech"/>
                        </a:rPr>
                        <a:t>CONCLUSION</a:t>
                      </a:r>
                      <a:endParaRPr sz="1500">
                        <a:solidFill>
                          <a:schemeClr val="lt1"/>
                        </a:solidFill>
                        <a:latin typeface="Share Tech"/>
                        <a:ea typeface="Share Tech"/>
                        <a:cs typeface="Share Tech"/>
                        <a:sym typeface="Share Tech"/>
                      </a:endParaRPr>
                    </a:p>
                  </a:txBody>
                  <a:tcPr marT="91425" marB="91425" marR="91425" marL="91425" anchor="ctr">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r>
              <a:tr h="1897875">
                <a:tc>
                  <a:txBody>
                    <a:bodyPr/>
                    <a:lstStyle/>
                    <a:p>
                      <a:pPr indent="0" lvl="0" marL="101600" marR="76200" rtl="0" algn="l">
                        <a:lnSpc>
                          <a:spcPct val="115000"/>
                        </a:lnSpc>
                        <a:spcBef>
                          <a:spcPts val="1200"/>
                        </a:spcBef>
                        <a:spcAft>
                          <a:spcPts val="1200"/>
                        </a:spcAft>
                        <a:buNone/>
                      </a:pPr>
                      <a:r>
                        <a:rPr lang="en-IN" sz="900">
                          <a:solidFill>
                            <a:schemeClr val="lt1"/>
                          </a:solidFill>
                          <a:latin typeface="Share Tech"/>
                          <a:ea typeface="Share Tech"/>
                          <a:cs typeface="Share Tech"/>
                          <a:sym typeface="Share Tech"/>
                        </a:rPr>
                        <a:t>03</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SzPts val="1100"/>
                        <a:buFont typeface="Arial"/>
                        <a:buNone/>
                      </a:pPr>
                      <a:r>
                        <a:t/>
                      </a:r>
                      <a:endParaRPr sz="900">
                        <a:solidFill>
                          <a:schemeClr val="lt1"/>
                        </a:solidFill>
                        <a:latin typeface="Share Tech"/>
                        <a:ea typeface="Share Tech"/>
                        <a:cs typeface="Share Tech"/>
                        <a:sym typeface="Share Tech"/>
                      </a:endParaRPr>
                    </a:p>
                    <a:p>
                      <a:pPr indent="0" lvl="0" marL="63500" marR="63500" rtl="0" algn="l">
                        <a:lnSpc>
                          <a:spcPct val="115000"/>
                        </a:lnSpc>
                        <a:spcBef>
                          <a:spcPts val="1200"/>
                        </a:spcBef>
                        <a:spcAft>
                          <a:spcPts val="1200"/>
                        </a:spcAft>
                        <a:buClr>
                          <a:srgbClr val="000000"/>
                        </a:buClr>
                        <a:buSzPts val="1100"/>
                        <a:buFont typeface="Arial"/>
                        <a:buNone/>
                      </a:pPr>
                      <a:r>
                        <a:rPr lang="en-IN" sz="900">
                          <a:solidFill>
                            <a:schemeClr val="lt1"/>
                          </a:solidFill>
                          <a:latin typeface="Share Tech"/>
                          <a:ea typeface="Share Tech"/>
                          <a:cs typeface="Share Tech"/>
                          <a:sym typeface="Share Tech"/>
                        </a:rPr>
                        <a:t>Design and Implementation of Arduino-Based Gesture-Controlled System with Accelerometer</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marR="63500" rtl="0" algn="l">
                        <a:lnSpc>
                          <a:spcPct val="115000"/>
                        </a:lnSpc>
                        <a:spcBef>
                          <a:spcPts val="1200"/>
                        </a:spcBef>
                        <a:spcAft>
                          <a:spcPts val="1200"/>
                        </a:spcAft>
                        <a:buClr>
                          <a:srgbClr val="000000"/>
                        </a:buClr>
                        <a:buSzPts val="1100"/>
                        <a:buFont typeface="Arial"/>
                        <a:buNone/>
                      </a:pPr>
                      <a:r>
                        <a:rPr lang="en-IN" sz="900">
                          <a:solidFill>
                            <a:schemeClr val="lt1"/>
                          </a:solidFill>
                          <a:latin typeface="Share Tech"/>
                          <a:ea typeface="Share Tech"/>
                          <a:cs typeface="Share Tech"/>
                          <a:sym typeface="Share Tech"/>
                        </a:rPr>
                        <a:t>This paper presents the design of a robot which can take direct, real time instructions from a human operator through gesture control. It consists of the transmitter and the receiver parts and was programmed using Arduino. It was developed with Arduino-Mega, accelerometer and the robot-arm, which is controlled according to the signals it receives and are sent by the gestures of the hand.</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marR="63500" rtl="0" algn="l">
                        <a:lnSpc>
                          <a:spcPct val="115000"/>
                        </a:lnSpc>
                        <a:spcBef>
                          <a:spcPts val="1200"/>
                        </a:spcBef>
                        <a:spcAft>
                          <a:spcPts val="1200"/>
                        </a:spcAft>
                        <a:buClr>
                          <a:srgbClr val="000000"/>
                        </a:buClr>
                        <a:buSzPts val="1100"/>
                        <a:buFont typeface="Arial"/>
                        <a:buNone/>
                      </a:pPr>
                      <a:r>
                        <a:rPr lang="en-IN" sz="900">
                          <a:solidFill>
                            <a:schemeClr val="lt1"/>
                          </a:solidFill>
                          <a:latin typeface="Share Tech"/>
                          <a:ea typeface="Share Tech"/>
                          <a:cs typeface="Share Tech"/>
                          <a:sym typeface="Share Tech"/>
                        </a:rPr>
                        <a:t>A gesture controlled robotic arm was built using Arduino Mega 2560 and MPU 6050 accelerometer. The transmitter contains the accelerometer sensor and an RF module, while the receiver module contains RF receiver, Arduino board and a motor connected to the robotic arm. The receiver receives the serial information which is sent to the microcontroller which controls the motor and the arm. The microcontroller is programmed such that when there is a certain degree of tilt recorded by the sensor, it transmits signals to move the motor in the required direction.</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r>
              <a:tr h="2141375">
                <a:tc>
                  <a:txBody>
                    <a:bodyPr/>
                    <a:lstStyle/>
                    <a:p>
                      <a:pPr indent="0" lvl="0" marL="101600" marR="76200" rtl="0" algn="l">
                        <a:lnSpc>
                          <a:spcPct val="115000"/>
                        </a:lnSpc>
                        <a:spcBef>
                          <a:spcPts val="1200"/>
                        </a:spcBef>
                        <a:spcAft>
                          <a:spcPts val="1200"/>
                        </a:spcAft>
                        <a:buNone/>
                      </a:pPr>
                      <a:r>
                        <a:rPr lang="en-IN" sz="900">
                          <a:solidFill>
                            <a:schemeClr val="lt1"/>
                          </a:solidFill>
                          <a:latin typeface="Share Tech"/>
                          <a:ea typeface="Share Tech"/>
                          <a:cs typeface="Share Tech"/>
                          <a:sym typeface="Share Tech"/>
                        </a:rPr>
                        <a:t>04</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101600" marR="76200" rtl="0" algn="l">
                        <a:lnSpc>
                          <a:spcPct val="115000"/>
                        </a:lnSpc>
                        <a:spcBef>
                          <a:spcPts val="1200"/>
                        </a:spcBef>
                        <a:spcAft>
                          <a:spcPts val="1200"/>
                        </a:spcAft>
                        <a:buNone/>
                      </a:pPr>
                      <a:r>
                        <a:rPr lang="en-IN" sz="900">
                          <a:solidFill>
                            <a:schemeClr val="lt1"/>
                          </a:solidFill>
                          <a:latin typeface="Share Tech"/>
                          <a:ea typeface="Share Tech"/>
                          <a:cs typeface="Share Tech"/>
                          <a:sym typeface="Share Tech"/>
                        </a:rPr>
                        <a:t>Gesture Controlled Robot using Arduino and Android</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900">
                        <a:solidFill>
                          <a:schemeClr val="lt1"/>
                        </a:solidFill>
                        <a:latin typeface="Share Tech"/>
                        <a:ea typeface="Share Tech"/>
                        <a:cs typeface="Share Tech"/>
                        <a:sym typeface="Share Tech"/>
                      </a:endParaRPr>
                    </a:p>
                    <a:p>
                      <a:pPr indent="0" lvl="0" marL="0" rtl="0" algn="l">
                        <a:lnSpc>
                          <a:spcPct val="100000"/>
                        </a:lnSpc>
                        <a:spcBef>
                          <a:spcPts val="0"/>
                        </a:spcBef>
                        <a:spcAft>
                          <a:spcPts val="0"/>
                        </a:spcAft>
                        <a:buNone/>
                      </a:pPr>
                      <a:r>
                        <a:rPr lang="en-IN" sz="900">
                          <a:solidFill>
                            <a:schemeClr val="lt1"/>
                          </a:solidFill>
                          <a:latin typeface="Share Tech"/>
                          <a:ea typeface="Share Tech"/>
                          <a:cs typeface="Share Tech"/>
                          <a:sym typeface="Share Tech"/>
                        </a:rPr>
                        <a:t>Gestures can be tracked using accelerometers. Since modern Smartphone are equipped with an in-built accelerometer, gesture control using Smartphone can be easy to implement, cheap to provide and the output will be more intuitive. This paper deals with the design and implementation of a wireless gesture controlled Robot using Arduino ATMEGA32 processor and an Android operated application to control the gestures via Bluetooth with minimal, and cheap hardware requirements.</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c>
                  <a:txBody>
                    <a:bodyPr/>
                    <a:lstStyle/>
                    <a:p>
                      <a:pPr indent="0" lvl="0" marL="0" marR="63500" rtl="0" algn="l">
                        <a:lnSpc>
                          <a:spcPct val="115000"/>
                        </a:lnSpc>
                        <a:spcBef>
                          <a:spcPts val="1200"/>
                        </a:spcBef>
                        <a:spcAft>
                          <a:spcPts val="1200"/>
                        </a:spcAft>
                        <a:buClr>
                          <a:srgbClr val="000000"/>
                        </a:buClr>
                        <a:buSzPts val="1100"/>
                        <a:buFont typeface="Arial"/>
                        <a:buNone/>
                      </a:pPr>
                      <a:r>
                        <a:rPr lang="en-IN" sz="900">
                          <a:solidFill>
                            <a:schemeClr val="lt1"/>
                          </a:solidFill>
                          <a:latin typeface="Share Tech"/>
                          <a:ea typeface="Share Tech"/>
                          <a:cs typeface="Share Tech"/>
                          <a:sym typeface="Share Tech"/>
                        </a:rPr>
                        <a:t>Here, a movable robot was built using Android. The Android application detects hand gestures for moving forward, backwards, left or right and sends signals to the microcontroller in the robot via Bluetooth. The microcontroller controls 4 motors, for each wheel of the robot. It uses Adafruit motor shield library to allow Arduino to call predefined functions for rotation of the wheels.</a:t>
                      </a:r>
                      <a:endParaRPr sz="900">
                        <a:solidFill>
                          <a:schemeClr val="lt1"/>
                        </a:solidFill>
                        <a:latin typeface="Share Tech"/>
                        <a:ea typeface="Share Tech"/>
                        <a:cs typeface="Share Tech"/>
                        <a:sym typeface="Share Tech"/>
                      </a:endParaRPr>
                    </a:p>
                  </a:txBody>
                  <a:tcPr marT="91425" marB="91425" marR="91425" marL="91425">
                    <a:lnL cap="flat" cmpd="sng" w="10000">
                      <a:solidFill>
                        <a:schemeClr val="lt1"/>
                      </a:solidFill>
                      <a:prstDash val="solid"/>
                      <a:round/>
                      <a:headEnd len="sm" w="sm" type="none"/>
                      <a:tailEnd len="sm" w="sm" type="none"/>
                    </a:lnL>
                    <a:lnR cap="flat" cmpd="sng" w="10000">
                      <a:solidFill>
                        <a:schemeClr val="lt1"/>
                      </a:solidFill>
                      <a:prstDash val="solid"/>
                      <a:round/>
                      <a:headEnd len="sm" w="sm" type="none"/>
                      <a:tailEnd len="sm" w="sm" type="none"/>
                    </a:lnR>
                    <a:lnT cap="flat" cmpd="sng" w="10000">
                      <a:solidFill>
                        <a:schemeClr val="lt1"/>
                      </a:solidFill>
                      <a:prstDash val="solid"/>
                      <a:round/>
                      <a:headEnd len="sm" w="sm" type="none"/>
                      <a:tailEnd len="sm" w="sm" type="none"/>
                    </a:lnT>
                    <a:lnB cap="flat" cmpd="sng" w="10000">
                      <a:solidFill>
                        <a:schemeClr val="lt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coreProperties>
</file>